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5397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68580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PMP-IT CONSULTING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40080" y="1298448"/>
            <a:ext cx="6949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</a:rPr>
              <a:t>Executive Capability Deck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58368" y="201168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CFE5F4"/>
                </a:solidFill>
              </a:rPr>
              <a:t>Delivering digital transformation through executive project leadership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58368" y="2487168"/>
            <a:ext cx="5669280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58368" y="2852928"/>
            <a:ext cx="6217920" cy="10515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</a:rPr>
              <a:t>Moufid (Mike) Jarada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</a:rPr>
              <a:t>Senior IT Project Executive | Project Director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</a:rPr>
              <a:t>25+ Years Government of Canada Experience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58368" y="4206240"/>
            <a:ext cx="6766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8E8F5"/>
                </a:solidFill>
              </a:rPr>
              <a:t>PMP • PMI-ACP • TOGAF • CISSP • CCSP • CSM • ITIL • I.S.P. • ITCP/IP3P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D8E8F5"/>
                </a:solidFill>
              </a:rPr>
              <a:t>Secret Level II Clearance | English • French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589520" y="1143000"/>
            <a:ext cx="109728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2B705"/>
                </a:solidFill>
              </a:rPr>
              <a:t>25+
</a:t>
            </a:r>
            <a:r>
              <a:rPr lang="en-US" sz="1100" b="1" dirty="0">
                <a:solidFill>
                  <a:srgbClr val="0B1F3A"/>
                </a:solidFill>
              </a:rPr>
              <a:t>YEARS
</a:t>
            </a:r>
            <a:r>
              <a:rPr lang="en-US" sz="850" dirty="0">
                <a:solidFill>
                  <a:srgbClr val="64748B"/>
                </a:solidFill>
              </a:rPr>
              <a:t>IT leadership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8869680" y="1143000"/>
            <a:ext cx="114300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2B705"/>
                </a:solidFill>
              </a:rPr>
              <a:t>20+
</a:t>
            </a:r>
            <a:r>
              <a:rPr lang="en-US" sz="1100" b="1" dirty="0">
                <a:solidFill>
                  <a:srgbClr val="0B1F3A"/>
                </a:solidFill>
              </a:rPr>
              <a:t>DEPARTMENTS
</a:t>
            </a:r>
            <a:r>
              <a:rPr lang="en-US" sz="850" dirty="0">
                <a:solidFill>
                  <a:srgbClr val="64748B"/>
                </a:solidFill>
              </a:rPr>
              <a:t>federal clients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0195560" y="1143000"/>
            <a:ext cx="114300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2B705"/>
                </a:solidFill>
              </a:rPr>
              <a:t>3
</a:t>
            </a:r>
            <a:r>
              <a:rPr lang="en-US" sz="1100" b="1" dirty="0">
                <a:solidFill>
                  <a:srgbClr val="0B1F3A"/>
                </a:solidFill>
              </a:rPr>
              <a:t>LANGUAGES
</a:t>
            </a:r>
            <a:r>
              <a:rPr lang="en-US" sz="850" dirty="0">
                <a:solidFill>
                  <a:srgbClr val="64748B"/>
                </a:solidFill>
              </a:rPr>
              <a:t>EN • FR • AR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658368" y="589788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2B705"/>
                </a:solidFill>
              </a:rPr>
              <a:t>Cloud • Cybersecurity • Enterprise Applications • Data Centre • PMO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PMO Consulting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914400" y="1325880"/>
            <a:ext cx="1953158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Assess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940710" y="1325880"/>
            <a:ext cx="1953158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Standardize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967021" y="1325880"/>
            <a:ext cx="1953158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Govern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993331" y="1325880"/>
            <a:ext cx="1953158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Measure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019642" y="1325880"/>
            <a:ext cx="1953158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Improve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58368" y="2423160"/>
            <a:ext cx="3520440" cy="117043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PMO Design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PMO charter, roles, templates, governance calendar and operating model.</a:t>
            </a:r>
            <a:endParaRPr lang="en-US" sz="1320" dirty="0"/>
          </a:p>
        </p:txBody>
      </p:sp>
      <p:sp>
        <p:nvSpPr>
          <p:cNvPr id="14" name="Shape 12"/>
          <p:cNvSpPr/>
          <p:nvPr/>
        </p:nvSpPr>
        <p:spPr>
          <a:xfrm>
            <a:off x="658368" y="2423160"/>
            <a:ext cx="54864" cy="1170432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343400" y="2423160"/>
            <a:ext cx="3520440" cy="117043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Portfolio Governance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Prioritization models, portfolio dashboards, executive cadence and benefits tracking.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4343400" y="2423160"/>
            <a:ext cx="54864" cy="1170432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028432" y="2423160"/>
            <a:ext cx="3520440" cy="117043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Stage-Gate Reviews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Gate checklists, readiness reviews, decision logs and quality assurance.</a:t>
            </a:r>
            <a:endParaRPr lang="en-US" sz="1320" dirty="0"/>
          </a:p>
        </p:txBody>
      </p:sp>
      <p:sp>
        <p:nvSpPr>
          <p:cNvPr id="18" name="Shape 16"/>
          <p:cNvSpPr/>
          <p:nvPr/>
        </p:nvSpPr>
        <p:spPr>
          <a:xfrm>
            <a:off x="8028432" y="2423160"/>
            <a:ext cx="54864" cy="1170432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58368" y="3977640"/>
            <a:ext cx="10881360" cy="10058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PMO Toolkit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charter • business case • integrated project plan • RAID log • decision log • dashboard templates • stage-gate checklists • KPI framework • benefits realization plan</a:t>
            </a:r>
            <a:endParaRPr lang="en-US" sz="1320" dirty="0"/>
          </a:p>
        </p:txBody>
      </p:sp>
      <p:sp>
        <p:nvSpPr>
          <p:cNvPr id="20" name="Shape 18"/>
          <p:cNvSpPr/>
          <p:nvPr/>
        </p:nvSpPr>
        <p:spPr>
          <a:xfrm>
            <a:off x="658368" y="3977640"/>
            <a:ext cx="54864" cy="100584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Analysis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914400" y="128016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Discover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602992" y="128016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Analyze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291584" y="128016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Model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80176" y="128016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Validate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668768" y="128016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Prioritize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357360" y="128016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Support Delivery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58368" y="2423160"/>
            <a:ext cx="333756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Requirements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BRD, functional and non-functional requirements, traceability matrix and acceptance criteria.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658368" y="2423160"/>
            <a:ext cx="54864" cy="132588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34840" y="2423160"/>
            <a:ext cx="333756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Workshops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Stakeholder interviews, decision logs, personas, journey maps and user stories.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4434840" y="2423160"/>
            <a:ext cx="54864" cy="132588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11312" y="2423160"/>
            <a:ext cx="333756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Process Analysis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As-is/to-be mapping, gap analysis, process improvement and solution validation.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8211312" y="2423160"/>
            <a:ext cx="54864" cy="132588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8368" y="4251960"/>
            <a:ext cx="1088136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Representative experience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analysis services across GAC, DND, ECCC, ACOA, Shared Services Canada and Health Canada.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658368" y="4251960"/>
            <a:ext cx="54864" cy="8686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Enterprise Architecture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777240" y="1234440"/>
            <a:ext cx="16916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Assess Need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542032" y="1234440"/>
            <a:ext cx="16916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Define Options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306824" y="1234440"/>
            <a:ext cx="16916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Review Architecture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071616" y="1234440"/>
            <a:ext cx="16916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Validate Security/Data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836408" y="1234440"/>
            <a:ext cx="16916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Approve Direction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601200" y="1234440"/>
            <a:ext cx="16916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Guide Delivery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58368" y="2331720"/>
            <a:ext cx="3200400" cy="42976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Architecture Area</a:t>
            </a:r>
            <a:endParaRPr lang="en-US" sz="920" dirty="0"/>
          </a:p>
        </p:txBody>
      </p:sp>
      <p:sp>
        <p:nvSpPr>
          <p:cNvPr id="15" name="Text 13"/>
          <p:cNvSpPr/>
          <p:nvPr/>
        </p:nvSpPr>
        <p:spPr>
          <a:xfrm>
            <a:off x="3858768" y="2331720"/>
            <a:ext cx="4389120" cy="42976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Purpose</a:t>
            </a:r>
            <a:endParaRPr lang="en-US" sz="920" dirty="0"/>
          </a:p>
        </p:txBody>
      </p:sp>
      <p:sp>
        <p:nvSpPr>
          <p:cNvPr id="16" name="Text 14"/>
          <p:cNvSpPr/>
          <p:nvPr/>
        </p:nvSpPr>
        <p:spPr>
          <a:xfrm>
            <a:off x="8247888" y="2331720"/>
            <a:ext cx="3200400" cy="42976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Representative Experience</a:t>
            </a:r>
            <a:endParaRPr lang="en-US" sz="920" dirty="0"/>
          </a:p>
        </p:txBody>
      </p:sp>
      <p:sp>
        <p:nvSpPr>
          <p:cNvPr id="17" name="Text 15"/>
          <p:cNvSpPr/>
          <p:nvPr/>
        </p:nvSpPr>
        <p:spPr>
          <a:xfrm>
            <a:off x="658368" y="2761488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EA Governance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3858768" y="2761488"/>
            <a:ext cx="438912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Decision discipline and business-technology alignment</a:t>
            </a:r>
            <a:endParaRPr lang="en-US" sz="840" dirty="0"/>
          </a:p>
        </p:txBody>
      </p:sp>
      <p:sp>
        <p:nvSpPr>
          <p:cNvPr id="19" name="Text 17"/>
          <p:cNvSpPr/>
          <p:nvPr/>
        </p:nvSpPr>
        <p:spPr>
          <a:xfrm>
            <a:off x="8247888" y="2761488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DND EA Board, SEC, ToR</a:t>
            </a:r>
            <a:endParaRPr lang="en-US" sz="840" dirty="0"/>
          </a:p>
        </p:txBody>
      </p:sp>
      <p:sp>
        <p:nvSpPr>
          <p:cNvPr id="20" name="Text 18"/>
          <p:cNvSpPr/>
          <p:nvPr/>
        </p:nvSpPr>
        <p:spPr>
          <a:xfrm>
            <a:off x="658368" y="3191256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Solution Architecture</a:t>
            </a:r>
            <a:endParaRPr lang="en-US" sz="840" dirty="0"/>
          </a:p>
        </p:txBody>
      </p:sp>
      <p:sp>
        <p:nvSpPr>
          <p:cNvPr id="21" name="Text 19"/>
          <p:cNvSpPr/>
          <p:nvPr/>
        </p:nvSpPr>
        <p:spPr>
          <a:xfrm>
            <a:off x="3858768" y="3191256"/>
            <a:ext cx="438912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Readiness, integration and design review</a:t>
            </a:r>
            <a:endParaRPr lang="en-US" sz="840" dirty="0"/>
          </a:p>
        </p:txBody>
      </p:sp>
      <p:sp>
        <p:nvSpPr>
          <p:cNvPr id="22" name="Text 20"/>
          <p:cNvSpPr/>
          <p:nvPr/>
        </p:nvSpPr>
        <p:spPr>
          <a:xfrm>
            <a:off x="8247888" y="3191256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DND, ECCC, ACOA</a:t>
            </a:r>
            <a:endParaRPr lang="en-US" sz="840" dirty="0"/>
          </a:p>
        </p:txBody>
      </p:sp>
      <p:sp>
        <p:nvSpPr>
          <p:cNvPr id="23" name="Text 21"/>
          <p:cNvSpPr/>
          <p:nvPr/>
        </p:nvSpPr>
        <p:spPr>
          <a:xfrm>
            <a:off x="658368" y="3621024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Information Architecture</a:t>
            </a:r>
            <a:endParaRPr lang="en-US" sz="840" dirty="0"/>
          </a:p>
        </p:txBody>
      </p:sp>
      <p:sp>
        <p:nvSpPr>
          <p:cNvPr id="24" name="Text 22"/>
          <p:cNvSpPr/>
          <p:nvPr/>
        </p:nvSpPr>
        <p:spPr>
          <a:xfrm>
            <a:off x="3858768" y="3621024"/>
            <a:ext cx="438912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Taxonomy, metadata, permissions and content models</a:t>
            </a:r>
            <a:endParaRPr lang="en-US" sz="840" dirty="0"/>
          </a:p>
        </p:txBody>
      </p:sp>
      <p:sp>
        <p:nvSpPr>
          <p:cNvPr id="25" name="Text 23"/>
          <p:cNvSpPr/>
          <p:nvPr/>
        </p:nvSpPr>
        <p:spPr>
          <a:xfrm>
            <a:off x="8247888" y="3621024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GAC Sphere</a:t>
            </a:r>
            <a:endParaRPr lang="en-US" sz="840" dirty="0"/>
          </a:p>
        </p:txBody>
      </p:sp>
      <p:sp>
        <p:nvSpPr>
          <p:cNvPr id="26" name="Text 24"/>
          <p:cNvSpPr/>
          <p:nvPr/>
        </p:nvSpPr>
        <p:spPr>
          <a:xfrm>
            <a:off x="658368" y="4050792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Business Architecture</a:t>
            </a:r>
            <a:endParaRPr lang="en-US" sz="840" dirty="0"/>
          </a:p>
        </p:txBody>
      </p:sp>
      <p:sp>
        <p:nvSpPr>
          <p:cNvPr id="27" name="Text 25"/>
          <p:cNvSpPr/>
          <p:nvPr/>
        </p:nvSpPr>
        <p:spPr>
          <a:xfrm>
            <a:off x="3858768" y="4050792"/>
            <a:ext cx="438912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Capabilities, processes and target operating models</a:t>
            </a:r>
            <a:endParaRPr lang="en-US" sz="840" dirty="0"/>
          </a:p>
        </p:txBody>
      </p:sp>
      <p:sp>
        <p:nvSpPr>
          <p:cNvPr id="28" name="Text 26"/>
          <p:cNvSpPr/>
          <p:nvPr/>
        </p:nvSpPr>
        <p:spPr>
          <a:xfrm>
            <a:off x="8247888" y="4050792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DND, ECCC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914400" y="4892040"/>
            <a:ext cx="9875520" cy="658368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Credential alignment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TOGAF-based architecture governance supported by security, data, accessibility and operational requirements.</a:t>
            </a:r>
            <a:endParaRPr lang="en-US" sz="1320" dirty="0"/>
          </a:p>
        </p:txBody>
      </p:sp>
      <p:sp>
        <p:nvSpPr>
          <p:cNvPr id="30" name="Shape 28"/>
          <p:cNvSpPr/>
          <p:nvPr/>
        </p:nvSpPr>
        <p:spPr>
          <a:xfrm>
            <a:off x="914400" y="4892040"/>
            <a:ext cx="54864" cy="658368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Cloud Consulting: Azure &amp; AWS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914400" y="12344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Assess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361765" y="1234440"/>
            <a:ext cx="1374213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Plan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809129" y="12344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Govern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256494" y="1234440"/>
            <a:ext cx="1374213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Migrate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703858" y="12344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Secure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8151223" y="1234440"/>
            <a:ext cx="1374213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Operate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9598587" y="12344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7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Optimize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58368" y="2331720"/>
            <a:ext cx="352044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Azure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 roadmaps, Microsoft modernization, Azure DevOps, hybrid integration, governance and secure delivery.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658368" y="2331720"/>
            <a:ext cx="54864" cy="132588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343400" y="2331720"/>
            <a:ext cx="352044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AWS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Delivery oversight, governance, regulatory platforms, backup/recovery and cloud migration support.</a:t>
            </a:r>
            <a:endParaRPr lang="en-US" sz="1320" dirty="0"/>
          </a:p>
        </p:txBody>
      </p:sp>
      <p:sp>
        <p:nvSpPr>
          <p:cNvPr id="18" name="Shape 16"/>
          <p:cNvSpPr/>
          <p:nvPr/>
        </p:nvSpPr>
        <p:spPr>
          <a:xfrm>
            <a:off x="4343400" y="2331720"/>
            <a:ext cx="54864" cy="132588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028432" y="2331720"/>
            <a:ext cx="352044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Hybrid Cloud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Align on-premises, data centre and cloud environments with risk, compliance and operational readiness.</a:t>
            </a:r>
            <a:endParaRPr lang="en-US" sz="1320" dirty="0"/>
          </a:p>
        </p:txBody>
      </p:sp>
      <p:sp>
        <p:nvSpPr>
          <p:cNvPr id="20" name="Shape 18"/>
          <p:cNvSpPr/>
          <p:nvPr/>
        </p:nvSpPr>
        <p:spPr>
          <a:xfrm>
            <a:off x="8028432" y="2331720"/>
            <a:ext cx="54864" cy="132588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58368" y="4160520"/>
            <a:ext cx="2743200" cy="27432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Capability</a:t>
            </a:r>
            <a:endParaRPr lang="en-US" sz="920" dirty="0"/>
          </a:p>
        </p:txBody>
      </p:sp>
      <p:sp>
        <p:nvSpPr>
          <p:cNvPr id="22" name="Text 20"/>
          <p:cNvSpPr/>
          <p:nvPr/>
        </p:nvSpPr>
        <p:spPr>
          <a:xfrm>
            <a:off x="3401568" y="4160520"/>
            <a:ext cx="1828800" cy="27432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Experience</a:t>
            </a:r>
            <a:endParaRPr lang="en-US" sz="920" dirty="0"/>
          </a:p>
        </p:txBody>
      </p:sp>
      <p:sp>
        <p:nvSpPr>
          <p:cNvPr id="23" name="Text 21"/>
          <p:cNvSpPr/>
          <p:nvPr/>
        </p:nvSpPr>
        <p:spPr>
          <a:xfrm>
            <a:off x="5230368" y="4160520"/>
            <a:ext cx="2286000" cy="27432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Level</a:t>
            </a:r>
            <a:endParaRPr lang="en-US" sz="920" dirty="0"/>
          </a:p>
        </p:txBody>
      </p:sp>
      <p:sp>
        <p:nvSpPr>
          <p:cNvPr id="24" name="Text 22"/>
          <p:cNvSpPr/>
          <p:nvPr/>
        </p:nvSpPr>
        <p:spPr>
          <a:xfrm>
            <a:off x="7516368" y="4160520"/>
            <a:ext cx="3931920" cy="27432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Mapped Projects</a:t>
            </a:r>
            <a:endParaRPr lang="en-US" sz="920" dirty="0"/>
          </a:p>
        </p:txBody>
      </p:sp>
      <p:sp>
        <p:nvSpPr>
          <p:cNvPr id="25" name="Text 23"/>
          <p:cNvSpPr/>
          <p:nvPr/>
        </p:nvSpPr>
        <p:spPr>
          <a:xfrm>
            <a:off x="658368" y="4434840"/>
            <a:ext cx="274320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Microsoft Azure</a:t>
            </a:r>
            <a:endParaRPr lang="en-US" sz="840" dirty="0"/>
          </a:p>
        </p:txBody>
      </p:sp>
      <p:sp>
        <p:nvSpPr>
          <p:cNvPr id="26" name="Text 24"/>
          <p:cNvSpPr/>
          <p:nvPr/>
        </p:nvSpPr>
        <p:spPr>
          <a:xfrm>
            <a:off x="3401568" y="4434840"/>
            <a:ext cx="182880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8+ yrs</a:t>
            </a:r>
            <a:endParaRPr lang="en-US" sz="840" dirty="0"/>
          </a:p>
        </p:txBody>
      </p:sp>
      <p:sp>
        <p:nvSpPr>
          <p:cNvPr id="27" name="Text 25"/>
          <p:cNvSpPr/>
          <p:nvPr/>
        </p:nvSpPr>
        <p:spPr>
          <a:xfrm>
            <a:off x="5230368" y="4434840"/>
            <a:ext cx="228600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28" name="Text 26"/>
          <p:cNvSpPr/>
          <p:nvPr/>
        </p:nvSpPr>
        <p:spPr>
          <a:xfrm>
            <a:off x="7516368" y="4434840"/>
            <a:ext cx="393192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ECCC, ACOA, SSC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58368" y="4709160"/>
            <a:ext cx="2743200" cy="27432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AWS</a:t>
            </a:r>
            <a:endParaRPr lang="en-US" sz="840" dirty="0"/>
          </a:p>
        </p:txBody>
      </p:sp>
      <p:sp>
        <p:nvSpPr>
          <p:cNvPr id="30" name="Text 28"/>
          <p:cNvSpPr/>
          <p:nvPr/>
        </p:nvSpPr>
        <p:spPr>
          <a:xfrm>
            <a:off x="3401568" y="4709160"/>
            <a:ext cx="1828800" cy="27432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7+ yrs</a:t>
            </a:r>
            <a:endParaRPr lang="en-US" sz="840" dirty="0"/>
          </a:p>
        </p:txBody>
      </p:sp>
      <p:sp>
        <p:nvSpPr>
          <p:cNvPr id="31" name="Text 29"/>
          <p:cNvSpPr/>
          <p:nvPr/>
        </p:nvSpPr>
        <p:spPr>
          <a:xfrm>
            <a:off x="5230368" y="4709160"/>
            <a:ext cx="2286000" cy="27432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32" name="Text 30"/>
          <p:cNvSpPr/>
          <p:nvPr/>
        </p:nvSpPr>
        <p:spPr>
          <a:xfrm>
            <a:off x="7516368" y="4709160"/>
            <a:ext cx="3931920" cy="27432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ECCC, SSC</a:t>
            </a:r>
            <a:endParaRPr lang="en-US" sz="840" dirty="0"/>
          </a:p>
        </p:txBody>
      </p:sp>
      <p:sp>
        <p:nvSpPr>
          <p:cNvPr id="33" name="Text 31"/>
          <p:cNvSpPr/>
          <p:nvPr/>
        </p:nvSpPr>
        <p:spPr>
          <a:xfrm>
            <a:off x="658368" y="4983480"/>
            <a:ext cx="274320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Azure DevOps</a:t>
            </a:r>
            <a:endParaRPr lang="en-US" sz="840" dirty="0"/>
          </a:p>
        </p:txBody>
      </p:sp>
      <p:sp>
        <p:nvSpPr>
          <p:cNvPr id="34" name="Text 32"/>
          <p:cNvSpPr/>
          <p:nvPr/>
        </p:nvSpPr>
        <p:spPr>
          <a:xfrm>
            <a:off x="3401568" y="4983480"/>
            <a:ext cx="182880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6+ yrs</a:t>
            </a:r>
            <a:endParaRPr lang="en-US" sz="840" dirty="0"/>
          </a:p>
        </p:txBody>
      </p:sp>
      <p:sp>
        <p:nvSpPr>
          <p:cNvPr id="35" name="Text 33"/>
          <p:cNvSpPr/>
          <p:nvPr/>
        </p:nvSpPr>
        <p:spPr>
          <a:xfrm>
            <a:off x="5230368" y="4983480"/>
            <a:ext cx="228600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36" name="Text 34"/>
          <p:cNvSpPr/>
          <p:nvPr/>
        </p:nvSpPr>
        <p:spPr>
          <a:xfrm>
            <a:off x="7516368" y="4983480"/>
            <a:ext cx="3931920" cy="27432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ACOA, ECCC</a:t>
            </a:r>
            <a:endParaRPr lang="en-US" sz="8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Cybersecurity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914400" y="123444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Identify Assets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602992" y="123444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Assess Risk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291584" y="123444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Define Controls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80176" y="123444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Implement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668768" y="123444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Validate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357360" y="123444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Monitor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58368" y="2331720"/>
            <a:ext cx="352044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Governance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 registers, security dashboards, governance models and executive briefings.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658368" y="2331720"/>
            <a:ext cx="54864" cy="132588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343400" y="2331720"/>
            <a:ext cx="352044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SA&amp;A / ATO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Statement of Sensitivity, control mapping, evidence tracking and authorization support.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4343400" y="2331720"/>
            <a:ext cx="54864" cy="132588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028432" y="2331720"/>
            <a:ext cx="3520440" cy="13258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&amp; RBAC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Role-based access models, permission structures, access matrices and least-privilege principles.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8028432" y="2331720"/>
            <a:ext cx="54864" cy="132588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8368" y="4160520"/>
            <a:ext cx="10789920" cy="82296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Mapped experience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Health Canada security operations, DND RBAC and security governance, ECCC SA&amp;A and cloud compliance support.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658368" y="4160520"/>
            <a:ext cx="54864" cy="82296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Data Centre &amp; Infrastructure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914400" y="123444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Inventory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602992" y="123444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Assess Dependencies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291584" y="123444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Design Target State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80176" y="123444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Plan Migration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668768" y="123444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Execute Cutover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357360" y="123444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Stabilize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58368" y="2331720"/>
            <a:ext cx="3520440" cy="13716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Centre Modernization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Consolidation, migration planning, dependency mapping and enterprise infrastructure governance.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658368" y="2331720"/>
            <a:ext cx="54864" cy="137160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343400" y="2331720"/>
            <a:ext cx="3520440" cy="13716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Networking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WAN/LAN, DNS, DHCP, IPAM, DDI, IPv6, NTP, VPN, firewall and connectivity initiatives.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4343400" y="2331720"/>
            <a:ext cx="54864" cy="137160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028432" y="2331720"/>
            <a:ext cx="3520440" cy="13716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Resilience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Server modernization, virtualization, disaster recovery, business continuity and operational readiness.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8028432" y="2331720"/>
            <a:ext cx="54864" cy="137160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8368" y="4297680"/>
            <a:ext cx="10789920" cy="7772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Representative experience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Shared Services Canada data centre and data network programs; Health Canada and PWGSC infrastructure/security transitions.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658368" y="4297680"/>
            <a:ext cx="54864" cy="77724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Microsoft Portfolio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Azure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 modernization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234440"/>
            <a:ext cx="54864" cy="86868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538728" y="123444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Microsoft 365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Collaboration &amp; adoption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3538728" y="1234440"/>
            <a:ext cx="54864" cy="86868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19088" y="123444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SharePoint Online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IA, migration &amp; permissions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6419088" y="1234440"/>
            <a:ext cx="54864" cy="86868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299448" y="123444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Dynamics 365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CRM modernization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9299448" y="1234440"/>
            <a:ext cx="54864" cy="8686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8368" y="256032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Azure DevOps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Backlogs &amp; release tracking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658368" y="2560320"/>
            <a:ext cx="54864" cy="86868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538728" y="256032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Power Platform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Automation oversight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3538728" y="2560320"/>
            <a:ext cx="54864" cy="86868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19088" y="256032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Teams / Planner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coordination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6419088" y="2560320"/>
            <a:ext cx="54864" cy="86868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299448" y="2560320"/>
            <a:ext cx="2560320" cy="8686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Entra ID / AD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Identity &amp; RBAC</a:t>
            </a:r>
            <a:endParaRPr lang="en-US" sz="1320" dirty="0"/>
          </a:p>
        </p:txBody>
      </p:sp>
      <p:sp>
        <p:nvSpPr>
          <p:cNvPr id="23" name="Shape 21"/>
          <p:cNvSpPr/>
          <p:nvPr/>
        </p:nvSpPr>
        <p:spPr>
          <a:xfrm>
            <a:off x="9299448" y="2560320"/>
            <a:ext cx="54864" cy="8686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58368" y="4206240"/>
            <a:ext cx="10881360" cy="9144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value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Microsoft portfolio supports cloud modernization, secure collaboration, CRM modernization, low-code automation, Agile delivery and enterprise governance.</a:t>
            </a:r>
            <a:endParaRPr lang="en-US" sz="1320" dirty="0"/>
          </a:p>
        </p:txBody>
      </p:sp>
      <p:sp>
        <p:nvSpPr>
          <p:cNvPr id="25" name="Shape 23"/>
          <p:cNvSpPr/>
          <p:nvPr/>
        </p:nvSpPr>
        <p:spPr>
          <a:xfrm>
            <a:off x="658368" y="4206240"/>
            <a:ext cx="54864" cy="91440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Salesforce &amp; ServiceNow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80160"/>
            <a:ext cx="5212080" cy="18288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Salesforce Services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CRM strategy and delivery oversight • requirements workshops • backlog support • stakeholder coordination • data migration oversight • release planning • adoption support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280160"/>
            <a:ext cx="54864" cy="182880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09360" y="1280160"/>
            <a:ext cx="5212080" cy="18288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ServiceNow Services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 transformation • incident/problem/change process alignment • service roadmap • stakeholder workshops • operational readiness • implementation oversight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6309360" y="1280160"/>
            <a:ext cx="54864" cy="182880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8368" y="3703320"/>
            <a:ext cx="2743200" cy="3543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Capability</a:t>
            </a:r>
            <a:endParaRPr lang="en-US" sz="920" dirty="0"/>
          </a:p>
        </p:txBody>
      </p:sp>
      <p:sp>
        <p:nvSpPr>
          <p:cNvPr id="13" name="Text 11"/>
          <p:cNvSpPr/>
          <p:nvPr/>
        </p:nvSpPr>
        <p:spPr>
          <a:xfrm>
            <a:off x="3401568" y="3703320"/>
            <a:ext cx="1828800" cy="3543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Experience</a:t>
            </a:r>
            <a:endParaRPr lang="en-US" sz="920" dirty="0"/>
          </a:p>
        </p:txBody>
      </p:sp>
      <p:sp>
        <p:nvSpPr>
          <p:cNvPr id="14" name="Text 12"/>
          <p:cNvSpPr/>
          <p:nvPr/>
        </p:nvSpPr>
        <p:spPr>
          <a:xfrm>
            <a:off x="5230368" y="3703320"/>
            <a:ext cx="2286000" cy="3543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Level</a:t>
            </a:r>
            <a:endParaRPr lang="en-US" sz="920" dirty="0"/>
          </a:p>
        </p:txBody>
      </p:sp>
      <p:sp>
        <p:nvSpPr>
          <p:cNvPr id="15" name="Text 13"/>
          <p:cNvSpPr/>
          <p:nvPr/>
        </p:nvSpPr>
        <p:spPr>
          <a:xfrm>
            <a:off x="7516368" y="3703320"/>
            <a:ext cx="3931920" cy="3543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Value</a:t>
            </a:r>
            <a:endParaRPr lang="en-US" sz="920" dirty="0"/>
          </a:p>
        </p:txBody>
      </p:sp>
      <p:sp>
        <p:nvSpPr>
          <p:cNvPr id="16" name="Text 14"/>
          <p:cNvSpPr/>
          <p:nvPr/>
        </p:nvSpPr>
        <p:spPr>
          <a:xfrm>
            <a:off x="658368" y="4057650"/>
            <a:ext cx="274320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Salesforce delivery oversight</a:t>
            </a:r>
            <a:endParaRPr lang="en-US" sz="840" dirty="0"/>
          </a:p>
        </p:txBody>
      </p:sp>
      <p:sp>
        <p:nvSpPr>
          <p:cNvPr id="17" name="Text 15"/>
          <p:cNvSpPr/>
          <p:nvPr/>
        </p:nvSpPr>
        <p:spPr>
          <a:xfrm>
            <a:off x="3401568" y="4057650"/>
            <a:ext cx="182880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4+ yrs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5230368" y="4057650"/>
            <a:ext cx="228600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Intermediate–Advanced</a:t>
            </a:r>
            <a:endParaRPr lang="en-US" sz="840" dirty="0"/>
          </a:p>
        </p:txBody>
      </p:sp>
      <p:sp>
        <p:nvSpPr>
          <p:cNvPr id="19" name="Text 17"/>
          <p:cNvSpPr/>
          <p:nvPr/>
        </p:nvSpPr>
        <p:spPr>
          <a:xfrm>
            <a:off x="7516368" y="4057650"/>
            <a:ext cx="393192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CRM governance and integration planning</a:t>
            </a:r>
            <a:endParaRPr lang="en-US" sz="840" dirty="0"/>
          </a:p>
        </p:txBody>
      </p:sp>
      <p:sp>
        <p:nvSpPr>
          <p:cNvPr id="20" name="Text 18"/>
          <p:cNvSpPr/>
          <p:nvPr/>
        </p:nvSpPr>
        <p:spPr>
          <a:xfrm>
            <a:off x="658368" y="4411980"/>
            <a:ext cx="2743200" cy="3543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ServiceNow / ITSM</a:t>
            </a:r>
            <a:endParaRPr lang="en-US" sz="840" dirty="0"/>
          </a:p>
        </p:txBody>
      </p:sp>
      <p:sp>
        <p:nvSpPr>
          <p:cNvPr id="21" name="Text 19"/>
          <p:cNvSpPr/>
          <p:nvPr/>
        </p:nvSpPr>
        <p:spPr>
          <a:xfrm>
            <a:off x="3401568" y="4411980"/>
            <a:ext cx="1828800" cy="3543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4+ yrs</a:t>
            </a:r>
            <a:endParaRPr lang="en-US" sz="840" dirty="0"/>
          </a:p>
        </p:txBody>
      </p:sp>
      <p:sp>
        <p:nvSpPr>
          <p:cNvPr id="22" name="Text 20"/>
          <p:cNvSpPr/>
          <p:nvPr/>
        </p:nvSpPr>
        <p:spPr>
          <a:xfrm>
            <a:off x="5230368" y="4411980"/>
            <a:ext cx="2286000" cy="3543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Intermediate–Advanced</a:t>
            </a:r>
            <a:endParaRPr lang="en-US" sz="840" dirty="0"/>
          </a:p>
        </p:txBody>
      </p:sp>
      <p:sp>
        <p:nvSpPr>
          <p:cNvPr id="23" name="Text 21"/>
          <p:cNvSpPr/>
          <p:nvPr/>
        </p:nvSpPr>
        <p:spPr>
          <a:xfrm>
            <a:off x="7516368" y="4411980"/>
            <a:ext cx="3931920" cy="3543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Service management transformation</a:t>
            </a:r>
            <a:endParaRPr lang="en-US" sz="840" dirty="0"/>
          </a:p>
        </p:txBody>
      </p:sp>
      <p:sp>
        <p:nvSpPr>
          <p:cNvPr id="24" name="Text 22"/>
          <p:cNvSpPr/>
          <p:nvPr/>
        </p:nvSpPr>
        <p:spPr>
          <a:xfrm>
            <a:off x="658368" y="4766310"/>
            <a:ext cx="274320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Enterprise applications</a:t>
            </a:r>
            <a:endParaRPr lang="en-US" sz="840" dirty="0"/>
          </a:p>
        </p:txBody>
      </p:sp>
      <p:sp>
        <p:nvSpPr>
          <p:cNvPr id="25" name="Text 23"/>
          <p:cNvSpPr/>
          <p:nvPr/>
        </p:nvSpPr>
        <p:spPr>
          <a:xfrm>
            <a:off x="3401568" y="4766310"/>
            <a:ext cx="182880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20+ yrs</a:t>
            </a:r>
            <a:endParaRPr lang="en-US" sz="840" dirty="0"/>
          </a:p>
        </p:txBody>
      </p:sp>
      <p:sp>
        <p:nvSpPr>
          <p:cNvPr id="26" name="Text 24"/>
          <p:cNvSpPr/>
          <p:nvPr/>
        </p:nvSpPr>
        <p:spPr>
          <a:xfrm>
            <a:off x="5230368" y="4766310"/>
            <a:ext cx="228600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27" name="Text 25"/>
          <p:cNvSpPr/>
          <p:nvPr/>
        </p:nvSpPr>
        <p:spPr>
          <a:xfrm>
            <a:off x="7516368" y="4766310"/>
            <a:ext cx="3931920" cy="3543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Modernization, release and production support</a:t>
            </a:r>
            <a:endParaRPr lang="en-US" sz="8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Government of Canada Experience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2926080" cy="450669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Department / Agency</a:t>
            </a:r>
            <a:endParaRPr lang="en-US" sz="920" dirty="0"/>
          </a:p>
        </p:txBody>
      </p:sp>
      <p:sp>
        <p:nvSpPr>
          <p:cNvPr id="9" name="Text 7"/>
          <p:cNvSpPr/>
          <p:nvPr/>
        </p:nvSpPr>
        <p:spPr>
          <a:xfrm>
            <a:off x="3584448" y="1234440"/>
            <a:ext cx="4023360" cy="450669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Representative Work</a:t>
            </a:r>
            <a:endParaRPr lang="en-US" sz="920" dirty="0"/>
          </a:p>
        </p:txBody>
      </p:sp>
      <p:sp>
        <p:nvSpPr>
          <p:cNvPr id="10" name="Text 8"/>
          <p:cNvSpPr/>
          <p:nvPr/>
        </p:nvSpPr>
        <p:spPr>
          <a:xfrm>
            <a:off x="7607808" y="1234440"/>
            <a:ext cx="3840480" cy="450669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Core Capabilities</a:t>
            </a:r>
            <a:endParaRPr lang="en-US" sz="920" dirty="0"/>
          </a:p>
        </p:txBody>
      </p:sp>
      <p:sp>
        <p:nvSpPr>
          <p:cNvPr id="11" name="Text 9"/>
          <p:cNvSpPr/>
          <p:nvPr/>
        </p:nvSpPr>
        <p:spPr>
          <a:xfrm>
            <a:off x="658368" y="1685109"/>
            <a:ext cx="292608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National Defence</a:t>
            </a:r>
            <a:endParaRPr lang="en-US" sz="840" dirty="0"/>
          </a:p>
        </p:txBody>
      </p:sp>
      <p:sp>
        <p:nvSpPr>
          <p:cNvPr id="12" name="Text 10"/>
          <p:cNvSpPr/>
          <p:nvPr/>
        </p:nvSpPr>
        <p:spPr>
          <a:xfrm>
            <a:off x="3584448" y="1685109"/>
            <a:ext cx="402336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MAIVIS, SMSRC, RBAC, EA dashboards</a:t>
            </a:r>
            <a:endParaRPr lang="en-US" sz="840" dirty="0"/>
          </a:p>
        </p:txBody>
      </p:sp>
      <p:sp>
        <p:nvSpPr>
          <p:cNvPr id="13" name="Text 11"/>
          <p:cNvSpPr/>
          <p:nvPr/>
        </p:nvSpPr>
        <p:spPr>
          <a:xfrm>
            <a:off x="7607808" y="1685109"/>
            <a:ext cx="384048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EA, BA, security, governance</a:t>
            </a:r>
            <a:endParaRPr lang="en-US" sz="840" dirty="0"/>
          </a:p>
        </p:txBody>
      </p:sp>
      <p:sp>
        <p:nvSpPr>
          <p:cNvPr id="14" name="Text 12"/>
          <p:cNvSpPr/>
          <p:nvPr/>
        </p:nvSpPr>
        <p:spPr>
          <a:xfrm>
            <a:off x="658368" y="2135777"/>
            <a:ext cx="292608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Global Affairs Canada</a:t>
            </a:r>
            <a:endParaRPr lang="en-US" sz="840" dirty="0"/>
          </a:p>
        </p:txBody>
      </p:sp>
      <p:sp>
        <p:nvSpPr>
          <p:cNvPr id="15" name="Text 13"/>
          <p:cNvSpPr/>
          <p:nvPr/>
        </p:nvSpPr>
        <p:spPr>
          <a:xfrm>
            <a:off x="3584448" y="2135777"/>
            <a:ext cx="402336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Sphere SharePoint Online migration</a:t>
            </a:r>
            <a:endParaRPr lang="en-US" sz="840" dirty="0"/>
          </a:p>
        </p:txBody>
      </p:sp>
      <p:sp>
        <p:nvSpPr>
          <p:cNvPr id="16" name="Text 14"/>
          <p:cNvSpPr/>
          <p:nvPr/>
        </p:nvSpPr>
        <p:spPr>
          <a:xfrm>
            <a:off x="7607808" y="2135777"/>
            <a:ext cx="384048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SharePoint, IA, permissions, migration</a:t>
            </a:r>
            <a:endParaRPr lang="en-US" sz="840" dirty="0"/>
          </a:p>
        </p:txBody>
      </p:sp>
      <p:sp>
        <p:nvSpPr>
          <p:cNvPr id="17" name="Text 15"/>
          <p:cNvSpPr/>
          <p:nvPr/>
        </p:nvSpPr>
        <p:spPr>
          <a:xfrm>
            <a:off x="658368" y="2586446"/>
            <a:ext cx="292608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ACOA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3584448" y="2586446"/>
            <a:ext cx="402336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NexGen Portal, CAPRI CRM</a:t>
            </a:r>
            <a:endParaRPr lang="en-US" sz="840" dirty="0"/>
          </a:p>
        </p:txBody>
      </p:sp>
      <p:sp>
        <p:nvSpPr>
          <p:cNvPr id="19" name="Text 17"/>
          <p:cNvSpPr/>
          <p:nvPr/>
        </p:nvSpPr>
        <p:spPr>
          <a:xfrm>
            <a:off x="7607808" y="2586446"/>
            <a:ext cx="384048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Dynamics 365, Azure, Agile</a:t>
            </a:r>
            <a:endParaRPr lang="en-US" sz="840" dirty="0"/>
          </a:p>
        </p:txBody>
      </p:sp>
      <p:sp>
        <p:nvSpPr>
          <p:cNvPr id="20" name="Text 18"/>
          <p:cNvSpPr/>
          <p:nvPr/>
        </p:nvSpPr>
        <p:spPr>
          <a:xfrm>
            <a:off x="658368" y="3037114"/>
            <a:ext cx="292608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ECCC</a:t>
            </a:r>
            <a:endParaRPr lang="en-US" sz="840" dirty="0"/>
          </a:p>
        </p:txBody>
      </p:sp>
      <p:sp>
        <p:nvSpPr>
          <p:cNvPr id="21" name="Text 19"/>
          <p:cNvSpPr/>
          <p:nvPr/>
        </p:nvSpPr>
        <p:spPr>
          <a:xfrm>
            <a:off x="3584448" y="3037114"/>
            <a:ext cx="402336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Regulatory systems and cloud delivery</a:t>
            </a:r>
            <a:endParaRPr lang="en-US" sz="840" dirty="0"/>
          </a:p>
        </p:txBody>
      </p:sp>
      <p:sp>
        <p:nvSpPr>
          <p:cNvPr id="22" name="Text 20"/>
          <p:cNvSpPr/>
          <p:nvPr/>
        </p:nvSpPr>
        <p:spPr>
          <a:xfrm>
            <a:off x="7607808" y="3037114"/>
            <a:ext cx="384048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Azure, AWS, PMO, regulatory systems</a:t>
            </a:r>
            <a:endParaRPr lang="en-US" sz="840" dirty="0"/>
          </a:p>
        </p:txBody>
      </p:sp>
      <p:sp>
        <p:nvSpPr>
          <p:cNvPr id="23" name="Text 21"/>
          <p:cNvSpPr/>
          <p:nvPr/>
        </p:nvSpPr>
        <p:spPr>
          <a:xfrm>
            <a:off x="658368" y="3487783"/>
            <a:ext cx="292608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Shared Services Canada</a:t>
            </a:r>
            <a:endParaRPr lang="en-US" sz="840" dirty="0"/>
          </a:p>
        </p:txBody>
      </p:sp>
      <p:sp>
        <p:nvSpPr>
          <p:cNvPr id="24" name="Text 22"/>
          <p:cNvSpPr/>
          <p:nvPr/>
        </p:nvSpPr>
        <p:spPr>
          <a:xfrm>
            <a:off x="3584448" y="3487783"/>
            <a:ext cx="402336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Data centres, DDI, NTP, IPv6, SDN</a:t>
            </a:r>
            <a:endParaRPr lang="en-US" sz="840" dirty="0"/>
          </a:p>
        </p:txBody>
      </p:sp>
      <p:sp>
        <p:nvSpPr>
          <p:cNvPr id="25" name="Text 23"/>
          <p:cNvSpPr/>
          <p:nvPr/>
        </p:nvSpPr>
        <p:spPr>
          <a:xfrm>
            <a:off x="7607808" y="3487783"/>
            <a:ext cx="3840480" cy="450669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Data centre, networking, program management</a:t>
            </a:r>
            <a:endParaRPr lang="en-US" sz="840" dirty="0"/>
          </a:p>
        </p:txBody>
      </p:sp>
      <p:sp>
        <p:nvSpPr>
          <p:cNvPr id="26" name="Text 24"/>
          <p:cNvSpPr/>
          <p:nvPr/>
        </p:nvSpPr>
        <p:spPr>
          <a:xfrm>
            <a:off x="658368" y="3938451"/>
            <a:ext cx="292608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Health Canada</a:t>
            </a:r>
            <a:endParaRPr lang="en-US" sz="840" dirty="0"/>
          </a:p>
        </p:txBody>
      </p:sp>
      <p:sp>
        <p:nvSpPr>
          <p:cNvPr id="27" name="Text 25"/>
          <p:cNvSpPr/>
          <p:nvPr/>
        </p:nvSpPr>
        <p:spPr>
          <a:xfrm>
            <a:off x="3584448" y="3938451"/>
            <a:ext cx="402336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Critical systems, GCKey, RADAR, firewalls</a:t>
            </a:r>
            <a:endParaRPr lang="en-US" sz="840" dirty="0"/>
          </a:p>
        </p:txBody>
      </p:sp>
      <p:sp>
        <p:nvSpPr>
          <p:cNvPr id="28" name="Text 26"/>
          <p:cNvSpPr/>
          <p:nvPr/>
        </p:nvSpPr>
        <p:spPr>
          <a:xfrm>
            <a:off x="7607808" y="3938451"/>
            <a:ext cx="3840480" cy="450669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Cybersecurity, ITSM, apps, infrastructure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58368" y="4800600"/>
            <a:ext cx="10789920" cy="7772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Government consulting strengths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Secret Level II • bilingual executive communication • Treasury Board-style governance • PMAC/PCRA • ITSM/SDLC • secure mission-critical delivery</a:t>
            </a:r>
            <a:endParaRPr lang="en-US" sz="1320" dirty="0"/>
          </a:p>
        </p:txBody>
      </p:sp>
      <p:sp>
        <p:nvSpPr>
          <p:cNvPr id="30" name="Shape 28"/>
          <p:cNvSpPr/>
          <p:nvPr/>
        </p:nvSpPr>
        <p:spPr>
          <a:xfrm>
            <a:off x="658368" y="4800600"/>
            <a:ext cx="54864" cy="77724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Representative Projects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777240" y="1234440"/>
            <a:ext cx="498348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DND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MAIVIS / SMSRC / EA Governance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777240" y="1234440"/>
            <a:ext cx="54864" cy="9601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55080" y="1234440"/>
            <a:ext cx="498348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GAC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Sphere SharePoint Online Migration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6355080" y="1234440"/>
            <a:ext cx="54864" cy="96012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77240" y="2743200"/>
            <a:ext cx="498348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ACOA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NexGen Portal &amp; CAPRI CRM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777240" y="2743200"/>
            <a:ext cx="54864" cy="96012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355080" y="2743200"/>
            <a:ext cx="498348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ECCC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Federal Plastics Registry &amp; Landfill Methane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6355080" y="2743200"/>
            <a:ext cx="54864" cy="9601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77240" y="4251960"/>
            <a:ext cx="498348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SSC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Centre, DDI, NTP, IPv6, SDN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777240" y="4251960"/>
            <a:ext cx="54864" cy="9601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55080" y="4251960"/>
            <a:ext cx="498348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Health Canada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Critical Systems, GCKey, RADAR, Security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6355080" y="4251960"/>
            <a:ext cx="54864" cy="96012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77240" y="5532120"/>
            <a:ext cx="10561320" cy="5029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Success themes: modernizing legacy environments • strengthening governance • improving security posture • enabling cloud transformation • delivering enterprise applications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0B1F3A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777240" y="5532120"/>
            <a:ext cx="54864" cy="50292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98448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PMP-IT Consulting is a boutique IT advisory and delivery practice helping organizations plan, govern, modernize and deliver strategic technology initiatives with discipline and measurable business value.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58368" y="2148840"/>
            <a:ext cx="146304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5E9B"/>
                </a:solidFill>
              </a:rPr>
              <a:t>25+
</a:t>
            </a:r>
            <a:r>
              <a:rPr lang="en-US" sz="1100" b="1" dirty="0">
                <a:solidFill>
                  <a:srgbClr val="0B1F3A"/>
                </a:solidFill>
              </a:rPr>
              <a:t>IT Leadership
</a:t>
            </a:r>
            <a:r>
              <a:rPr lang="en-US" sz="850" dirty="0">
                <a:solidFill>
                  <a:srgbClr val="64748B"/>
                </a:solidFill>
              </a:rPr>
              <a:t>years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331720" y="2148840"/>
            <a:ext cx="164592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5E9B"/>
                </a:solidFill>
              </a:rPr>
              <a:t>20+
</a:t>
            </a:r>
            <a:r>
              <a:rPr lang="en-US" sz="1100" b="1" dirty="0">
                <a:solidFill>
                  <a:srgbClr val="0B1F3A"/>
                </a:solidFill>
              </a:rPr>
              <a:t>Federal Reach
</a:t>
            </a:r>
            <a:r>
              <a:rPr lang="en-US" sz="850" dirty="0">
                <a:solidFill>
                  <a:srgbClr val="64748B"/>
                </a:solidFill>
              </a:rPr>
              <a:t>departments &amp; agencies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251960" y="2148840"/>
            <a:ext cx="155448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5E9B"/>
                </a:solidFill>
              </a:rPr>
              <a:t>10
</a:t>
            </a:r>
            <a:r>
              <a:rPr lang="en-US" sz="1100" b="1" dirty="0">
                <a:solidFill>
                  <a:srgbClr val="0B1F3A"/>
                </a:solidFill>
              </a:rPr>
              <a:t>Service Domains
</a:t>
            </a:r>
            <a:r>
              <a:rPr lang="en-US" sz="850" dirty="0">
                <a:solidFill>
                  <a:srgbClr val="64748B"/>
                </a:solidFill>
              </a:rPr>
              <a:t>core domains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080760" y="2148840"/>
            <a:ext cx="128016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5E9B"/>
                </a:solidFill>
              </a:rPr>
              <a:t>3
</a:t>
            </a:r>
            <a:r>
              <a:rPr lang="en-US" sz="1100" b="1" dirty="0">
                <a:solidFill>
                  <a:srgbClr val="0B1F3A"/>
                </a:solidFill>
              </a:rPr>
              <a:t>Languages
</a:t>
            </a:r>
            <a:r>
              <a:rPr lang="en-US" sz="850" dirty="0">
                <a:solidFill>
                  <a:srgbClr val="64748B"/>
                </a:solidFill>
              </a:rPr>
              <a:t>EN/FR/AR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7635240" y="2148840"/>
            <a:ext cx="173736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5E9B"/>
                </a:solidFill>
              </a:rPr>
              <a:t>9+
</a:t>
            </a:r>
            <a:r>
              <a:rPr lang="en-US" sz="1100" b="1" dirty="0">
                <a:solidFill>
                  <a:srgbClr val="0B1F3A"/>
                </a:solidFill>
              </a:rPr>
              <a:t>Certifications
</a:t>
            </a:r>
            <a:r>
              <a:rPr lang="en-US" sz="850" dirty="0">
                <a:solidFill>
                  <a:srgbClr val="64748B"/>
                </a:solidFill>
              </a:rPr>
              <a:t>global credentials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9646920" y="2148840"/>
            <a:ext cx="1645920" cy="822960"/>
          </a:xfrm>
          <a:prstGeom prst="rect">
            <a:avLst/>
          </a:prstGeom>
          <a:solidFill>
            <a:srgbClr val="F8FBFD"/>
          </a:solidFill>
          <a:ln>
            <a:solidFill>
              <a:srgbClr val="D9E5E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5E9B"/>
                </a:solidFill>
              </a:rPr>
              <a:t>Secret II
</a:t>
            </a:r>
            <a:r>
              <a:rPr lang="en-US" sz="1100" b="1" dirty="0">
                <a:solidFill>
                  <a:srgbClr val="0B1F3A"/>
                </a:solidFill>
              </a:rPr>
              <a:t>Clearance
</a:t>
            </a:r>
            <a:r>
              <a:rPr lang="en-US" sz="850" dirty="0">
                <a:solidFill>
                  <a:srgbClr val="64748B"/>
                </a:solidFill>
              </a:rPr>
              <a:t>GoC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58368" y="3337560"/>
            <a:ext cx="3383280" cy="11430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transformation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and digital transformation, modernization roadmaps, cloud strategy and executive governance.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658368" y="3337560"/>
            <a:ext cx="54864" cy="114300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389120" y="3337560"/>
            <a:ext cx="3383280" cy="11430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Delivery leadership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Project, program, PMO and Agile delivery leadership across enterprise-scale initiatives.</a:t>
            </a:r>
            <a:endParaRPr lang="en-US" sz="1320" dirty="0"/>
          </a:p>
        </p:txBody>
      </p:sp>
      <p:sp>
        <p:nvSpPr>
          <p:cNvPr id="18" name="Shape 16"/>
          <p:cNvSpPr/>
          <p:nvPr/>
        </p:nvSpPr>
        <p:spPr>
          <a:xfrm>
            <a:off x="4389120" y="3337560"/>
            <a:ext cx="54864" cy="114300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119872" y="3337560"/>
            <a:ext cx="3383280" cy="11430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Technical depth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Cloud, cybersecurity, data centre, Microsoft ecosystem, CRM, ITSM and infrastructure modernization.</a:t>
            </a:r>
            <a:endParaRPr lang="en-US" sz="1320" dirty="0"/>
          </a:p>
        </p:txBody>
      </p:sp>
      <p:sp>
        <p:nvSpPr>
          <p:cNvPr id="20" name="Shape 18"/>
          <p:cNvSpPr/>
          <p:nvPr/>
        </p:nvSpPr>
        <p:spPr>
          <a:xfrm>
            <a:off x="8119872" y="3337560"/>
            <a:ext cx="54864" cy="114300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051560" y="507492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Assess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740152" y="507492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Plan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428744" y="507492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Govern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117336" y="507492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Deliver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7805928" y="507492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Adopt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9494520" y="507492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Optimize</a:t>
            </a:r>
            <a:endParaRPr lang="en-US" sz="10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Technology Portfolio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3017520" cy="4686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Technology / Platform</a:t>
            </a:r>
            <a:endParaRPr lang="en-US" sz="920" dirty="0"/>
          </a:p>
        </p:txBody>
      </p:sp>
      <p:sp>
        <p:nvSpPr>
          <p:cNvPr id="9" name="Text 7"/>
          <p:cNvSpPr/>
          <p:nvPr/>
        </p:nvSpPr>
        <p:spPr>
          <a:xfrm>
            <a:off x="3675888" y="1234440"/>
            <a:ext cx="1828800" cy="4686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Experience</a:t>
            </a:r>
            <a:endParaRPr lang="en-US" sz="920" dirty="0"/>
          </a:p>
        </p:txBody>
      </p:sp>
      <p:sp>
        <p:nvSpPr>
          <p:cNvPr id="10" name="Text 8"/>
          <p:cNvSpPr/>
          <p:nvPr/>
        </p:nvSpPr>
        <p:spPr>
          <a:xfrm>
            <a:off x="5504688" y="1234440"/>
            <a:ext cx="2560320" cy="4686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Level</a:t>
            </a:r>
            <a:endParaRPr lang="en-US" sz="920" dirty="0"/>
          </a:p>
        </p:txBody>
      </p:sp>
      <p:sp>
        <p:nvSpPr>
          <p:cNvPr id="11" name="Text 9"/>
          <p:cNvSpPr/>
          <p:nvPr/>
        </p:nvSpPr>
        <p:spPr>
          <a:xfrm>
            <a:off x="8065008" y="1234440"/>
            <a:ext cx="3383280" cy="46863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Representative Experience</a:t>
            </a:r>
            <a:endParaRPr lang="en-US" sz="920" dirty="0"/>
          </a:p>
        </p:txBody>
      </p:sp>
      <p:sp>
        <p:nvSpPr>
          <p:cNvPr id="12" name="Text 10"/>
          <p:cNvSpPr/>
          <p:nvPr/>
        </p:nvSpPr>
        <p:spPr>
          <a:xfrm>
            <a:off x="658368" y="1703070"/>
            <a:ext cx="30175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Azure</a:t>
            </a:r>
            <a:endParaRPr lang="en-US" sz="840" dirty="0"/>
          </a:p>
        </p:txBody>
      </p:sp>
      <p:sp>
        <p:nvSpPr>
          <p:cNvPr id="13" name="Text 11"/>
          <p:cNvSpPr/>
          <p:nvPr/>
        </p:nvSpPr>
        <p:spPr>
          <a:xfrm>
            <a:off x="3675888" y="1703070"/>
            <a:ext cx="182880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8+ yrs</a:t>
            </a:r>
            <a:endParaRPr lang="en-US" sz="840" dirty="0"/>
          </a:p>
        </p:txBody>
      </p:sp>
      <p:sp>
        <p:nvSpPr>
          <p:cNvPr id="14" name="Text 12"/>
          <p:cNvSpPr/>
          <p:nvPr/>
        </p:nvSpPr>
        <p:spPr>
          <a:xfrm>
            <a:off x="5504688" y="1703070"/>
            <a:ext cx="25603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15" name="Text 13"/>
          <p:cNvSpPr/>
          <p:nvPr/>
        </p:nvSpPr>
        <p:spPr>
          <a:xfrm>
            <a:off x="8065008" y="1703070"/>
            <a:ext cx="338328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ECCC, ACOA, SSC</a:t>
            </a:r>
            <a:endParaRPr lang="en-US" sz="840" dirty="0"/>
          </a:p>
        </p:txBody>
      </p:sp>
      <p:sp>
        <p:nvSpPr>
          <p:cNvPr id="16" name="Text 14"/>
          <p:cNvSpPr/>
          <p:nvPr/>
        </p:nvSpPr>
        <p:spPr>
          <a:xfrm>
            <a:off x="658368" y="2171700"/>
            <a:ext cx="301752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AWS</a:t>
            </a:r>
            <a:endParaRPr lang="en-US" sz="840" dirty="0"/>
          </a:p>
        </p:txBody>
      </p:sp>
      <p:sp>
        <p:nvSpPr>
          <p:cNvPr id="17" name="Text 15"/>
          <p:cNvSpPr/>
          <p:nvPr/>
        </p:nvSpPr>
        <p:spPr>
          <a:xfrm>
            <a:off x="3675888" y="2171700"/>
            <a:ext cx="182880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7+ yrs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5504688" y="2171700"/>
            <a:ext cx="256032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19" name="Text 17"/>
          <p:cNvSpPr/>
          <p:nvPr/>
        </p:nvSpPr>
        <p:spPr>
          <a:xfrm>
            <a:off x="8065008" y="2171700"/>
            <a:ext cx="338328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ECCC, SSC</a:t>
            </a:r>
            <a:endParaRPr lang="en-US" sz="840" dirty="0"/>
          </a:p>
        </p:txBody>
      </p:sp>
      <p:sp>
        <p:nvSpPr>
          <p:cNvPr id="20" name="Text 18"/>
          <p:cNvSpPr/>
          <p:nvPr/>
        </p:nvSpPr>
        <p:spPr>
          <a:xfrm>
            <a:off x="658368" y="2640330"/>
            <a:ext cx="30175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Microsoft 365 / SharePoint</a:t>
            </a:r>
            <a:endParaRPr lang="en-US" sz="840" dirty="0"/>
          </a:p>
        </p:txBody>
      </p:sp>
      <p:sp>
        <p:nvSpPr>
          <p:cNvPr id="21" name="Text 19"/>
          <p:cNvSpPr/>
          <p:nvPr/>
        </p:nvSpPr>
        <p:spPr>
          <a:xfrm>
            <a:off x="3675888" y="2640330"/>
            <a:ext cx="182880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8+ / 6+ yrs</a:t>
            </a:r>
            <a:endParaRPr lang="en-US" sz="840" dirty="0"/>
          </a:p>
        </p:txBody>
      </p:sp>
      <p:sp>
        <p:nvSpPr>
          <p:cNvPr id="22" name="Text 20"/>
          <p:cNvSpPr/>
          <p:nvPr/>
        </p:nvSpPr>
        <p:spPr>
          <a:xfrm>
            <a:off x="5504688" y="2640330"/>
            <a:ext cx="25603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23" name="Text 21"/>
          <p:cNvSpPr/>
          <p:nvPr/>
        </p:nvSpPr>
        <p:spPr>
          <a:xfrm>
            <a:off x="8065008" y="2640330"/>
            <a:ext cx="338328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GAC Sphere, ACOA</a:t>
            </a:r>
            <a:endParaRPr lang="en-US" sz="840" dirty="0"/>
          </a:p>
        </p:txBody>
      </p:sp>
      <p:sp>
        <p:nvSpPr>
          <p:cNvPr id="24" name="Text 22"/>
          <p:cNvSpPr/>
          <p:nvPr/>
        </p:nvSpPr>
        <p:spPr>
          <a:xfrm>
            <a:off x="658368" y="3108960"/>
            <a:ext cx="301752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Dynamics 365</a:t>
            </a:r>
            <a:endParaRPr lang="en-US" sz="840" dirty="0"/>
          </a:p>
        </p:txBody>
      </p:sp>
      <p:sp>
        <p:nvSpPr>
          <p:cNvPr id="25" name="Text 23"/>
          <p:cNvSpPr/>
          <p:nvPr/>
        </p:nvSpPr>
        <p:spPr>
          <a:xfrm>
            <a:off x="3675888" y="3108960"/>
            <a:ext cx="182880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5+ yrs</a:t>
            </a:r>
            <a:endParaRPr lang="en-US" sz="840" dirty="0"/>
          </a:p>
        </p:txBody>
      </p:sp>
      <p:sp>
        <p:nvSpPr>
          <p:cNvPr id="26" name="Text 24"/>
          <p:cNvSpPr/>
          <p:nvPr/>
        </p:nvSpPr>
        <p:spPr>
          <a:xfrm>
            <a:off x="5504688" y="3108960"/>
            <a:ext cx="256032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27" name="Text 25"/>
          <p:cNvSpPr/>
          <p:nvPr/>
        </p:nvSpPr>
        <p:spPr>
          <a:xfrm>
            <a:off x="8065008" y="3108960"/>
            <a:ext cx="338328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ACOA CAPRI</a:t>
            </a:r>
            <a:endParaRPr lang="en-US" sz="840" dirty="0"/>
          </a:p>
        </p:txBody>
      </p:sp>
      <p:sp>
        <p:nvSpPr>
          <p:cNvPr id="28" name="Text 26"/>
          <p:cNvSpPr/>
          <p:nvPr/>
        </p:nvSpPr>
        <p:spPr>
          <a:xfrm>
            <a:off x="658368" y="3577590"/>
            <a:ext cx="30175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Salesforce / ServiceNow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3675888" y="3577590"/>
            <a:ext cx="182880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4+ yrs</a:t>
            </a:r>
            <a:endParaRPr lang="en-US" sz="840" dirty="0"/>
          </a:p>
        </p:txBody>
      </p:sp>
      <p:sp>
        <p:nvSpPr>
          <p:cNvPr id="30" name="Text 28"/>
          <p:cNvSpPr/>
          <p:nvPr/>
        </p:nvSpPr>
        <p:spPr>
          <a:xfrm>
            <a:off x="5504688" y="3577590"/>
            <a:ext cx="25603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Intermediate–Advanced</a:t>
            </a:r>
            <a:endParaRPr lang="en-US" sz="840" dirty="0"/>
          </a:p>
        </p:txBody>
      </p:sp>
      <p:sp>
        <p:nvSpPr>
          <p:cNvPr id="31" name="Text 29"/>
          <p:cNvSpPr/>
          <p:nvPr/>
        </p:nvSpPr>
        <p:spPr>
          <a:xfrm>
            <a:off x="8065008" y="3577590"/>
            <a:ext cx="338328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CRM / ITSM initiatives</a:t>
            </a:r>
            <a:endParaRPr lang="en-US" sz="840" dirty="0"/>
          </a:p>
        </p:txBody>
      </p:sp>
      <p:sp>
        <p:nvSpPr>
          <p:cNvPr id="32" name="Text 30"/>
          <p:cNvSpPr/>
          <p:nvPr/>
        </p:nvSpPr>
        <p:spPr>
          <a:xfrm>
            <a:off x="658368" y="4046220"/>
            <a:ext cx="301752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Cybersecurity</a:t>
            </a:r>
            <a:endParaRPr lang="en-US" sz="840" dirty="0"/>
          </a:p>
        </p:txBody>
      </p:sp>
      <p:sp>
        <p:nvSpPr>
          <p:cNvPr id="33" name="Text 31"/>
          <p:cNvSpPr/>
          <p:nvPr/>
        </p:nvSpPr>
        <p:spPr>
          <a:xfrm>
            <a:off x="3675888" y="4046220"/>
            <a:ext cx="182880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20+ yrs</a:t>
            </a:r>
            <a:endParaRPr lang="en-US" sz="840" dirty="0"/>
          </a:p>
        </p:txBody>
      </p:sp>
      <p:sp>
        <p:nvSpPr>
          <p:cNvPr id="34" name="Text 32"/>
          <p:cNvSpPr/>
          <p:nvPr/>
        </p:nvSpPr>
        <p:spPr>
          <a:xfrm>
            <a:off x="5504688" y="4046220"/>
            <a:ext cx="256032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35" name="Text 33"/>
          <p:cNvSpPr/>
          <p:nvPr/>
        </p:nvSpPr>
        <p:spPr>
          <a:xfrm>
            <a:off x="8065008" y="4046220"/>
            <a:ext cx="3383280" cy="46863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HC, DND, ECCC</a:t>
            </a:r>
            <a:endParaRPr lang="en-US" sz="840" dirty="0"/>
          </a:p>
        </p:txBody>
      </p:sp>
      <p:sp>
        <p:nvSpPr>
          <p:cNvPr id="36" name="Text 34"/>
          <p:cNvSpPr/>
          <p:nvPr/>
        </p:nvSpPr>
        <p:spPr>
          <a:xfrm>
            <a:off x="658368" y="4514850"/>
            <a:ext cx="30175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Data Centre &amp; Networking</a:t>
            </a:r>
            <a:endParaRPr lang="en-US" sz="840" dirty="0"/>
          </a:p>
        </p:txBody>
      </p:sp>
      <p:sp>
        <p:nvSpPr>
          <p:cNvPr id="37" name="Text 35"/>
          <p:cNvSpPr/>
          <p:nvPr/>
        </p:nvSpPr>
        <p:spPr>
          <a:xfrm>
            <a:off x="3675888" y="4514850"/>
            <a:ext cx="182880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15+ / 20+ yrs</a:t>
            </a:r>
            <a:endParaRPr lang="en-US" sz="840" dirty="0"/>
          </a:p>
        </p:txBody>
      </p:sp>
      <p:sp>
        <p:nvSpPr>
          <p:cNvPr id="38" name="Text 36"/>
          <p:cNvSpPr/>
          <p:nvPr/>
        </p:nvSpPr>
        <p:spPr>
          <a:xfrm>
            <a:off x="5504688" y="4514850"/>
            <a:ext cx="256032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39" name="Text 37"/>
          <p:cNvSpPr/>
          <p:nvPr/>
        </p:nvSpPr>
        <p:spPr>
          <a:xfrm>
            <a:off x="8065008" y="4514850"/>
            <a:ext cx="3383280" cy="46863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SSC, HC, PWGSC</a:t>
            </a:r>
            <a:endParaRPr lang="en-US" sz="840" dirty="0"/>
          </a:p>
        </p:txBody>
      </p:sp>
      <p:sp>
        <p:nvSpPr>
          <p:cNvPr id="40" name="Text 38"/>
          <p:cNvSpPr/>
          <p:nvPr/>
        </p:nvSpPr>
        <p:spPr>
          <a:xfrm>
            <a:off x="658368" y="5303520"/>
            <a:ext cx="10789920" cy="658368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Technology role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provides project leadership, governance and delivery oversight—not product resale—across enterprise technology ecosystems.</a:t>
            </a:r>
            <a:endParaRPr lang="en-US" sz="1320" dirty="0"/>
          </a:p>
        </p:txBody>
      </p:sp>
      <p:sp>
        <p:nvSpPr>
          <p:cNvPr id="41" name="Shape 39"/>
          <p:cNvSpPr/>
          <p:nvPr/>
        </p:nvSpPr>
        <p:spPr>
          <a:xfrm>
            <a:off x="658368" y="5303520"/>
            <a:ext cx="54864" cy="658368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Capability Matrix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3200400" cy="42976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Capability</a:t>
            </a:r>
            <a:endParaRPr lang="en-US" sz="920" dirty="0"/>
          </a:p>
        </p:txBody>
      </p:sp>
      <p:sp>
        <p:nvSpPr>
          <p:cNvPr id="9" name="Text 7"/>
          <p:cNvSpPr/>
          <p:nvPr/>
        </p:nvSpPr>
        <p:spPr>
          <a:xfrm>
            <a:off x="3858768" y="1234440"/>
            <a:ext cx="2011680" cy="42976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Experience</a:t>
            </a:r>
            <a:endParaRPr lang="en-US" sz="920" dirty="0"/>
          </a:p>
        </p:txBody>
      </p:sp>
      <p:sp>
        <p:nvSpPr>
          <p:cNvPr id="10" name="Text 8"/>
          <p:cNvSpPr/>
          <p:nvPr/>
        </p:nvSpPr>
        <p:spPr>
          <a:xfrm>
            <a:off x="5870448" y="1234440"/>
            <a:ext cx="2468880" cy="42976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Expertise</a:t>
            </a:r>
            <a:endParaRPr lang="en-US" sz="920" dirty="0"/>
          </a:p>
        </p:txBody>
      </p:sp>
      <p:sp>
        <p:nvSpPr>
          <p:cNvPr id="11" name="Text 9"/>
          <p:cNvSpPr/>
          <p:nvPr/>
        </p:nvSpPr>
        <p:spPr>
          <a:xfrm>
            <a:off x="8339328" y="1234440"/>
            <a:ext cx="3108960" cy="42976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Typical Engagement</a:t>
            </a:r>
            <a:endParaRPr lang="en-US" sz="920" dirty="0"/>
          </a:p>
        </p:txBody>
      </p:sp>
      <p:sp>
        <p:nvSpPr>
          <p:cNvPr id="12" name="Text 10"/>
          <p:cNvSpPr/>
          <p:nvPr/>
        </p:nvSpPr>
        <p:spPr>
          <a:xfrm>
            <a:off x="658368" y="1664208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Project Management</a:t>
            </a:r>
            <a:endParaRPr lang="en-US" sz="840" dirty="0"/>
          </a:p>
        </p:txBody>
      </p:sp>
      <p:sp>
        <p:nvSpPr>
          <p:cNvPr id="13" name="Text 11"/>
          <p:cNvSpPr/>
          <p:nvPr/>
        </p:nvSpPr>
        <p:spPr>
          <a:xfrm>
            <a:off x="3858768" y="1664208"/>
            <a:ext cx="20116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25+ yrs</a:t>
            </a:r>
            <a:endParaRPr lang="en-US" sz="840" dirty="0"/>
          </a:p>
        </p:txBody>
      </p:sp>
      <p:sp>
        <p:nvSpPr>
          <p:cNvPr id="14" name="Text 12"/>
          <p:cNvSpPr/>
          <p:nvPr/>
        </p:nvSpPr>
        <p:spPr>
          <a:xfrm>
            <a:off x="5870448" y="1664208"/>
            <a:ext cx="24688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15" name="Text 13"/>
          <p:cNvSpPr/>
          <p:nvPr/>
        </p:nvSpPr>
        <p:spPr>
          <a:xfrm>
            <a:off x="8339328" y="1664208"/>
            <a:ext cx="310896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6–24 months</a:t>
            </a:r>
            <a:endParaRPr lang="en-US" sz="840" dirty="0"/>
          </a:p>
        </p:txBody>
      </p:sp>
      <p:sp>
        <p:nvSpPr>
          <p:cNvPr id="16" name="Text 14"/>
          <p:cNvSpPr/>
          <p:nvPr/>
        </p:nvSpPr>
        <p:spPr>
          <a:xfrm>
            <a:off x="658368" y="2093976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Program Management</a:t>
            </a:r>
            <a:endParaRPr lang="en-US" sz="840" dirty="0"/>
          </a:p>
        </p:txBody>
      </p:sp>
      <p:sp>
        <p:nvSpPr>
          <p:cNvPr id="17" name="Text 15"/>
          <p:cNvSpPr/>
          <p:nvPr/>
        </p:nvSpPr>
        <p:spPr>
          <a:xfrm>
            <a:off x="3858768" y="2093976"/>
            <a:ext cx="20116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18+ yrs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5870448" y="2093976"/>
            <a:ext cx="24688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19" name="Text 17"/>
          <p:cNvSpPr/>
          <p:nvPr/>
        </p:nvSpPr>
        <p:spPr>
          <a:xfrm>
            <a:off x="8339328" y="2093976"/>
            <a:ext cx="310896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12–36 months</a:t>
            </a:r>
            <a:endParaRPr lang="en-US" sz="840" dirty="0"/>
          </a:p>
        </p:txBody>
      </p:sp>
      <p:sp>
        <p:nvSpPr>
          <p:cNvPr id="20" name="Text 18"/>
          <p:cNvSpPr/>
          <p:nvPr/>
        </p:nvSpPr>
        <p:spPr>
          <a:xfrm>
            <a:off x="658368" y="2523744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PMO Consulting</a:t>
            </a:r>
            <a:endParaRPr lang="en-US" sz="840" dirty="0"/>
          </a:p>
        </p:txBody>
      </p:sp>
      <p:sp>
        <p:nvSpPr>
          <p:cNvPr id="21" name="Text 19"/>
          <p:cNvSpPr/>
          <p:nvPr/>
        </p:nvSpPr>
        <p:spPr>
          <a:xfrm>
            <a:off x="3858768" y="2523744"/>
            <a:ext cx="20116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18+ yrs</a:t>
            </a:r>
            <a:endParaRPr lang="en-US" sz="840" dirty="0"/>
          </a:p>
        </p:txBody>
      </p:sp>
      <p:sp>
        <p:nvSpPr>
          <p:cNvPr id="22" name="Text 20"/>
          <p:cNvSpPr/>
          <p:nvPr/>
        </p:nvSpPr>
        <p:spPr>
          <a:xfrm>
            <a:off x="5870448" y="2523744"/>
            <a:ext cx="24688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23" name="Text 21"/>
          <p:cNvSpPr/>
          <p:nvPr/>
        </p:nvSpPr>
        <p:spPr>
          <a:xfrm>
            <a:off x="8339328" y="2523744"/>
            <a:ext cx="310896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6–24 months</a:t>
            </a:r>
            <a:endParaRPr lang="en-US" sz="840" dirty="0"/>
          </a:p>
        </p:txBody>
      </p:sp>
      <p:sp>
        <p:nvSpPr>
          <p:cNvPr id="24" name="Text 22"/>
          <p:cNvSpPr/>
          <p:nvPr/>
        </p:nvSpPr>
        <p:spPr>
          <a:xfrm>
            <a:off x="658368" y="2953512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Business Analysis</a:t>
            </a:r>
            <a:endParaRPr lang="en-US" sz="840" dirty="0"/>
          </a:p>
        </p:txBody>
      </p:sp>
      <p:sp>
        <p:nvSpPr>
          <p:cNvPr id="25" name="Text 23"/>
          <p:cNvSpPr/>
          <p:nvPr/>
        </p:nvSpPr>
        <p:spPr>
          <a:xfrm>
            <a:off x="3858768" y="2953512"/>
            <a:ext cx="20116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15+ yrs</a:t>
            </a:r>
            <a:endParaRPr lang="en-US" sz="840" dirty="0"/>
          </a:p>
        </p:txBody>
      </p:sp>
      <p:sp>
        <p:nvSpPr>
          <p:cNvPr id="26" name="Text 24"/>
          <p:cNvSpPr/>
          <p:nvPr/>
        </p:nvSpPr>
        <p:spPr>
          <a:xfrm>
            <a:off x="5870448" y="2953512"/>
            <a:ext cx="24688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27" name="Text 25"/>
          <p:cNvSpPr/>
          <p:nvPr/>
        </p:nvSpPr>
        <p:spPr>
          <a:xfrm>
            <a:off x="8339328" y="2953512"/>
            <a:ext cx="310896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3–18 months</a:t>
            </a:r>
            <a:endParaRPr lang="en-US" sz="840" dirty="0"/>
          </a:p>
        </p:txBody>
      </p:sp>
      <p:sp>
        <p:nvSpPr>
          <p:cNvPr id="28" name="Text 26"/>
          <p:cNvSpPr/>
          <p:nvPr/>
        </p:nvSpPr>
        <p:spPr>
          <a:xfrm>
            <a:off x="658368" y="3383280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Enterprise Architecture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3858768" y="3383280"/>
            <a:ext cx="20116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10+ yrs</a:t>
            </a:r>
            <a:endParaRPr lang="en-US" sz="840" dirty="0"/>
          </a:p>
        </p:txBody>
      </p:sp>
      <p:sp>
        <p:nvSpPr>
          <p:cNvPr id="30" name="Text 28"/>
          <p:cNvSpPr/>
          <p:nvPr/>
        </p:nvSpPr>
        <p:spPr>
          <a:xfrm>
            <a:off x="5870448" y="3383280"/>
            <a:ext cx="24688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31" name="Text 29"/>
          <p:cNvSpPr/>
          <p:nvPr/>
        </p:nvSpPr>
        <p:spPr>
          <a:xfrm>
            <a:off x="8339328" y="3383280"/>
            <a:ext cx="310896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6–18 months</a:t>
            </a:r>
            <a:endParaRPr lang="en-US" sz="840" dirty="0"/>
          </a:p>
        </p:txBody>
      </p:sp>
      <p:sp>
        <p:nvSpPr>
          <p:cNvPr id="32" name="Text 30"/>
          <p:cNvSpPr/>
          <p:nvPr/>
        </p:nvSpPr>
        <p:spPr>
          <a:xfrm>
            <a:off x="658368" y="3813048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Digital Transformation</a:t>
            </a:r>
            <a:endParaRPr lang="en-US" sz="840" dirty="0"/>
          </a:p>
        </p:txBody>
      </p:sp>
      <p:sp>
        <p:nvSpPr>
          <p:cNvPr id="33" name="Text 31"/>
          <p:cNvSpPr/>
          <p:nvPr/>
        </p:nvSpPr>
        <p:spPr>
          <a:xfrm>
            <a:off x="3858768" y="3813048"/>
            <a:ext cx="20116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15+ yrs</a:t>
            </a:r>
            <a:endParaRPr lang="en-US" sz="840" dirty="0"/>
          </a:p>
        </p:txBody>
      </p:sp>
      <p:sp>
        <p:nvSpPr>
          <p:cNvPr id="34" name="Text 32"/>
          <p:cNvSpPr/>
          <p:nvPr/>
        </p:nvSpPr>
        <p:spPr>
          <a:xfrm>
            <a:off x="5870448" y="3813048"/>
            <a:ext cx="24688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35" name="Text 33"/>
          <p:cNvSpPr/>
          <p:nvPr/>
        </p:nvSpPr>
        <p:spPr>
          <a:xfrm>
            <a:off x="8339328" y="3813048"/>
            <a:ext cx="310896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6–36 months</a:t>
            </a:r>
            <a:endParaRPr lang="en-US" sz="840" dirty="0"/>
          </a:p>
        </p:txBody>
      </p:sp>
      <p:sp>
        <p:nvSpPr>
          <p:cNvPr id="36" name="Text 34"/>
          <p:cNvSpPr/>
          <p:nvPr/>
        </p:nvSpPr>
        <p:spPr>
          <a:xfrm>
            <a:off x="658368" y="4242816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Cybersecurity</a:t>
            </a:r>
            <a:endParaRPr lang="en-US" sz="840" dirty="0"/>
          </a:p>
        </p:txBody>
      </p:sp>
      <p:sp>
        <p:nvSpPr>
          <p:cNvPr id="37" name="Text 35"/>
          <p:cNvSpPr/>
          <p:nvPr/>
        </p:nvSpPr>
        <p:spPr>
          <a:xfrm>
            <a:off x="3858768" y="4242816"/>
            <a:ext cx="20116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20+ yrs</a:t>
            </a:r>
            <a:endParaRPr lang="en-US" sz="840" dirty="0"/>
          </a:p>
        </p:txBody>
      </p:sp>
      <p:sp>
        <p:nvSpPr>
          <p:cNvPr id="38" name="Text 36"/>
          <p:cNvSpPr/>
          <p:nvPr/>
        </p:nvSpPr>
        <p:spPr>
          <a:xfrm>
            <a:off x="5870448" y="4242816"/>
            <a:ext cx="24688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39" name="Text 37"/>
          <p:cNvSpPr/>
          <p:nvPr/>
        </p:nvSpPr>
        <p:spPr>
          <a:xfrm>
            <a:off x="8339328" y="4242816"/>
            <a:ext cx="310896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6–24 months</a:t>
            </a:r>
            <a:endParaRPr lang="en-US" sz="840" dirty="0"/>
          </a:p>
        </p:txBody>
      </p:sp>
      <p:sp>
        <p:nvSpPr>
          <p:cNvPr id="40" name="Text 38"/>
          <p:cNvSpPr/>
          <p:nvPr/>
        </p:nvSpPr>
        <p:spPr>
          <a:xfrm>
            <a:off x="658368" y="4672584"/>
            <a:ext cx="320040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Cloud (Azure &amp; AWS)</a:t>
            </a:r>
            <a:endParaRPr lang="en-US" sz="840" dirty="0"/>
          </a:p>
        </p:txBody>
      </p:sp>
      <p:sp>
        <p:nvSpPr>
          <p:cNvPr id="41" name="Text 39"/>
          <p:cNvSpPr/>
          <p:nvPr/>
        </p:nvSpPr>
        <p:spPr>
          <a:xfrm>
            <a:off x="3858768" y="4672584"/>
            <a:ext cx="20116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7–8+ yrs</a:t>
            </a:r>
            <a:endParaRPr lang="en-US" sz="840" dirty="0"/>
          </a:p>
        </p:txBody>
      </p:sp>
      <p:sp>
        <p:nvSpPr>
          <p:cNvPr id="42" name="Text 40"/>
          <p:cNvSpPr/>
          <p:nvPr/>
        </p:nvSpPr>
        <p:spPr>
          <a:xfrm>
            <a:off x="5870448" y="4672584"/>
            <a:ext cx="246888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Advanced</a:t>
            </a:r>
            <a:endParaRPr lang="en-US" sz="840" dirty="0"/>
          </a:p>
        </p:txBody>
      </p:sp>
      <p:sp>
        <p:nvSpPr>
          <p:cNvPr id="43" name="Text 41"/>
          <p:cNvSpPr/>
          <p:nvPr/>
        </p:nvSpPr>
        <p:spPr>
          <a:xfrm>
            <a:off x="8339328" y="4672584"/>
            <a:ext cx="3108960" cy="42976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3–18 months</a:t>
            </a:r>
            <a:endParaRPr lang="en-US" sz="840" dirty="0"/>
          </a:p>
        </p:txBody>
      </p:sp>
      <p:sp>
        <p:nvSpPr>
          <p:cNvPr id="44" name="Text 42"/>
          <p:cNvSpPr/>
          <p:nvPr/>
        </p:nvSpPr>
        <p:spPr>
          <a:xfrm>
            <a:off x="658368" y="5102352"/>
            <a:ext cx="320040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Data Centre &amp; Infrastructure</a:t>
            </a:r>
            <a:endParaRPr lang="en-US" sz="840" dirty="0"/>
          </a:p>
        </p:txBody>
      </p:sp>
      <p:sp>
        <p:nvSpPr>
          <p:cNvPr id="45" name="Text 43"/>
          <p:cNvSpPr/>
          <p:nvPr/>
        </p:nvSpPr>
        <p:spPr>
          <a:xfrm>
            <a:off x="3858768" y="5102352"/>
            <a:ext cx="20116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15+ yrs</a:t>
            </a:r>
            <a:endParaRPr lang="en-US" sz="840" dirty="0"/>
          </a:p>
        </p:txBody>
      </p:sp>
      <p:sp>
        <p:nvSpPr>
          <p:cNvPr id="46" name="Text 44"/>
          <p:cNvSpPr/>
          <p:nvPr/>
        </p:nvSpPr>
        <p:spPr>
          <a:xfrm>
            <a:off x="5870448" y="5102352"/>
            <a:ext cx="246888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Expert</a:t>
            </a:r>
            <a:endParaRPr lang="en-US" sz="840" dirty="0"/>
          </a:p>
        </p:txBody>
      </p:sp>
      <p:sp>
        <p:nvSpPr>
          <p:cNvPr id="47" name="Text 45"/>
          <p:cNvSpPr/>
          <p:nvPr/>
        </p:nvSpPr>
        <p:spPr>
          <a:xfrm>
            <a:off x="8339328" y="5102352"/>
            <a:ext cx="3108960" cy="42976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6–24 months</a:t>
            </a:r>
            <a:endParaRPr lang="en-US" sz="84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Delivery Methodology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777240" y="1234440"/>
            <a:ext cx="172212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Discover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572512" y="1234440"/>
            <a:ext cx="172212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Define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367784" y="1234440"/>
            <a:ext cx="172212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Design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163056" y="1234440"/>
            <a:ext cx="172212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Build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958328" y="1234440"/>
            <a:ext cx="172212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Deploy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753600" y="1234440"/>
            <a:ext cx="172212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Operate &amp; Improve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58368" y="2331720"/>
            <a:ext cx="3337560" cy="13716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Discover &amp; Define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Current-state assessment, stakeholder interviews, business case, scope, roadmap and governance.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658368" y="2331720"/>
            <a:ext cx="54864" cy="137160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34840" y="2331720"/>
            <a:ext cx="3337560" cy="13716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Design &amp; Build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Requirements, architecture, security, Agile delivery, sprint planning, testing and QA.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4434840" y="2331720"/>
            <a:ext cx="54864" cy="137160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11312" y="2331720"/>
            <a:ext cx="3337560" cy="13716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Deploy &amp; Improve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Release management, training, knowledge transfer, operational readiness and benefits realization.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8211312" y="2331720"/>
            <a:ext cx="54864" cy="137160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8368" y="4297680"/>
            <a:ext cx="10789920" cy="82296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Governance model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steering committee • PMO oversight • RAID management • change control • stage gates • monthly dashboards • quality reviews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658368" y="4297680"/>
            <a:ext cx="54864" cy="82296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Engagement Models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3337560" cy="98755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Fractional Project Director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delivery leadership part-time or full-time.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234440"/>
            <a:ext cx="54864" cy="987552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453128" y="1234440"/>
            <a:ext cx="3337560" cy="98755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Senior Project Manager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Hands-on delivery management for enterprise initiatives.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4453128" y="1234440"/>
            <a:ext cx="54864" cy="987552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247888" y="1234440"/>
            <a:ext cx="3337560" cy="98755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PMO Advisor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Governance, dashboards, standards and delivery assurance.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8247888" y="1234440"/>
            <a:ext cx="54864" cy="987552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8368" y="2743200"/>
            <a:ext cx="3337560" cy="98755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Analyst / Architect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Requirements, process, information and solution alignment.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658368" y="2743200"/>
            <a:ext cx="54864" cy="987552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53128" y="2743200"/>
            <a:ext cx="3337560" cy="98755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Independent Review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Health checks, project recovery and risk assessments.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4453128" y="2743200"/>
            <a:ext cx="54864" cy="987552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47888" y="2743200"/>
            <a:ext cx="3337560" cy="987552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Retainer Advisory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Ongoing executive advisory and decision support.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8247888" y="2743200"/>
            <a:ext cx="54864" cy="987552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188720" y="4846320"/>
            <a:ext cx="155448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Need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2816352" y="4846320"/>
            <a:ext cx="155448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Scope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443984" y="4846320"/>
            <a:ext cx="155448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Model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071616" y="4846320"/>
            <a:ext cx="155448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Mobilize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7699248" y="4846320"/>
            <a:ext cx="155448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Deliver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9326880" y="4846320"/>
            <a:ext cx="155448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Review</a:t>
            </a:r>
            <a:endParaRPr lang="en-US" sz="10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Client Benefits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41732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Reduced project risk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417320"/>
            <a:ext cx="54864" cy="96012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538728" y="141732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Improved governance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3538728" y="1417320"/>
            <a:ext cx="54864" cy="9601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19088" y="141732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visibility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6419088" y="1417320"/>
            <a:ext cx="54864" cy="96012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299448" y="141732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Faster decision-making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9299448" y="1417320"/>
            <a:ext cx="54864" cy="9601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8368" y="288036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Better stakeholder alignment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658368" y="2880360"/>
            <a:ext cx="54864" cy="96012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538728" y="288036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Stronger security posture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3538728" y="2880360"/>
            <a:ext cx="54864" cy="9601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19088" y="288036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 readiness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6419088" y="2880360"/>
            <a:ext cx="54864" cy="96012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299448" y="2880360"/>
            <a:ext cx="2560320" cy="9601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Operational adoption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Measurable value through disciplined delivery and practical guidance.</a:t>
            </a:r>
            <a:endParaRPr lang="en-US" sz="1320" dirty="0"/>
          </a:p>
        </p:txBody>
      </p:sp>
      <p:sp>
        <p:nvSpPr>
          <p:cNvPr id="23" name="Shape 21"/>
          <p:cNvSpPr/>
          <p:nvPr/>
        </p:nvSpPr>
        <p:spPr>
          <a:xfrm>
            <a:off x="9299448" y="2880360"/>
            <a:ext cx="54864" cy="9601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58368" y="4800600"/>
            <a:ext cx="10789920" cy="841248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 value proposition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helps organizations move from strategy to execution with less risk, clearer governance, stronger technical alignment and better business outcomes.</a:t>
            </a:r>
            <a:endParaRPr lang="en-US" sz="1320" dirty="0"/>
          </a:p>
        </p:txBody>
      </p:sp>
      <p:sp>
        <p:nvSpPr>
          <p:cNvPr id="25" name="Shape 23"/>
          <p:cNvSpPr/>
          <p:nvPr/>
        </p:nvSpPr>
        <p:spPr>
          <a:xfrm>
            <a:off x="658368" y="4800600"/>
            <a:ext cx="54864" cy="84124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9601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</a:rPr>
              <a:t>Let’s build the next transformation together.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804672" y="1828800"/>
            <a:ext cx="8961120" cy="5486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D6EAF8"/>
                </a:solidFill>
              </a:rPr>
              <a:t>PMP-IT Consulting provides executive advisory, project leadership and technology delivery support for organizations undertaking complex transformation initiatives.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22960" y="2834640"/>
            <a:ext cx="5303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Moufid (Mike) Jarada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Senior IT Project Executive | Project Director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370332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EAF8"/>
                </a:solidFill>
              </a:rPr>
              <a:t>343-204-6050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D6EAF8"/>
                </a:solidFill>
              </a:rPr>
              <a:t>email@pmp-it.com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D6EAF8"/>
                </a:solidFill>
              </a:rPr>
              <a:t>www.pmp-it.ca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4800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2B705"/>
                </a:solidFill>
              </a:rPr>
              <a:t>PMP • PMI-ACP • TOGAF • CISSP • CCSP • CSM • ITIL • I.S.P. • ITCP/IP3P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B705"/>
                </a:solidFill>
              </a:rPr>
              <a:t>Secret Level II Clearance | English • French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595360" y="6199632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D6EAF8"/>
                </a:solidFill>
              </a:rPr>
              <a:t>EXECUTIVE CAPABILITY DECK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About PMP-IT Consulting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3474720" cy="14630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Mission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Deliver trusted consulting services that enable measurable outcomes through effective leadership, governance, innovation and technology modernization.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234440"/>
            <a:ext cx="54864" cy="146304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389120" y="1234440"/>
            <a:ext cx="3474720" cy="14630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Vision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 be recognized as a trusted executive advisor and delivery partner for transformation and enterprise modernization.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4389120" y="1234440"/>
            <a:ext cx="54864" cy="146304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119872" y="1234440"/>
            <a:ext cx="3474720" cy="14630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Values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Integrity • transparency • accountability • client success • knowledge transfer • continuous improvement.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8119872" y="1234440"/>
            <a:ext cx="54864" cy="146304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77240" y="3063240"/>
            <a:ext cx="5029200" cy="20116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• Executive advisory and delivery leadership
• Public and private sector consulting
• Full lifecycle support: strategy to operations
• Remote-first with travel as needed
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17920" y="2971800"/>
            <a:ext cx="5166360" cy="20574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Core promise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combines executive project leadership with deep technical fluency to help clients translate strategy into delivery, reduce risk, strengthen governance and accelerate transformation.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6217920" y="2971800"/>
            <a:ext cx="54864" cy="205740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Executive Leadership Profile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61872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B1F3A"/>
                </a:solidFill>
              </a:rPr>
              <a:t>Moufid (Mike) Jarada</a:t>
            </a: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658368" y="1664208"/>
            <a:ext cx="5349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55E9B"/>
                </a:solidFill>
              </a:rPr>
              <a:t>Founder &amp; Principal Consultant | Senior IT Project Executive | Project Director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148840"/>
            <a:ext cx="5212080" cy="20116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F2937"/>
                </a:solidFill>
              </a:rPr>
              <a:t>• 25+ years leading Government of Canada IT initiatives
• Experience across GAC, SSC, DND, ECCC, ACOA, Health Canada and PSPC
• Executive governance with CIOs, Directors General and steering committees
• University instructor in information systems, BI and enterprise architecture
</a:t>
            </a:r>
            <a:endParaRPr lang="en-US" sz="1380" dirty="0"/>
          </a:p>
        </p:txBody>
      </p:sp>
      <p:sp>
        <p:nvSpPr>
          <p:cNvPr id="11" name="Text 9"/>
          <p:cNvSpPr/>
          <p:nvPr/>
        </p:nvSpPr>
        <p:spPr>
          <a:xfrm>
            <a:off x="6400800" y="1325880"/>
            <a:ext cx="2286000" cy="10972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Leadership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Director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Program Manager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PMO Lead</a:t>
            </a:r>
            <a:endParaRPr lang="en-US" sz="1320" dirty="0"/>
          </a:p>
        </p:txBody>
      </p:sp>
      <p:sp>
        <p:nvSpPr>
          <p:cNvPr id="12" name="Shape 10"/>
          <p:cNvSpPr/>
          <p:nvPr/>
        </p:nvSpPr>
        <p:spPr>
          <a:xfrm>
            <a:off x="6400800" y="1325880"/>
            <a:ext cx="54864" cy="109728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006840" y="1325880"/>
            <a:ext cx="2286000" cy="10972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Credentials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 • PMI-ACP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TOGAF • CISSP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CCSP • CSM • ITIL</a:t>
            </a:r>
            <a:endParaRPr lang="en-US" sz="1320" dirty="0"/>
          </a:p>
        </p:txBody>
      </p:sp>
      <p:sp>
        <p:nvSpPr>
          <p:cNvPr id="14" name="Shape 12"/>
          <p:cNvSpPr/>
          <p:nvPr/>
        </p:nvSpPr>
        <p:spPr>
          <a:xfrm>
            <a:off x="9006840" y="1325880"/>
            <a:ext cx="54864" cy="109728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0" y="2788920"/>
            <a:ext cx="2286000" cy="10972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Digital transformation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analysis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Enterprise modernization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6400800" y="2788920"/>
            <a:ext cx="54864" cy="109728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006840" y="2788920"/>
            <a:ext cx="2286000" cy="109728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Technology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Azure • AWS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centres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• Microsoft</a:t>
            </a:r>
            <a:endParaRPr lang="en-US" sz="1320" dirty="0"/>
          </a:p>
        </p:txBody>
      </p:sp>
      <p:sp>
        <p:nvSpPr>
          <p:cNvPr id="18" name="Shape 16"/>
          <p:cNvSpPr/>
          <p:nvPr/>
        </p:nvSpPr>
        <p:spPr>
          <a:xfrm>
            <a:off x="9006840" y="2788920"/>
            <a:ext cx="54864" cy="10972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00800" y="4572000"/>
            <a:ext cx="1168146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Strategy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7642098" y="4572000"/>
            <a:ext cx="1168146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Governance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883396" y="4572000"/>
            <a:ext cx="1168146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Delivery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10124694" y="4572000"/>
            <a:ext cx="1168146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Adoption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Choose PMP-IT Consulting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2743200" cy="11887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credibility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Trusted senior advisor with practical delivery experience in complex, regulated environments.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234440"/>
            <a:ext cx="54864" cy="1188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11880" y="1234440"/>
            <a:ext cx="2743200" cy="11887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Government fluency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Deep understanding of federal governance, security, bilingual stakeholders and procurement.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3611880" y="1234440"/>
            <a:ext cx="54864" cy="118872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65392" y="1234440"/>
            <a:ext cx="2743200" cy="11887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Technology breadth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Cloud, cybersecurity, data centre, Microsoft, CRM, ITSM and enterprise applications.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6565392" y="1234440"/>
            <a:ext cx="54864" cy="118872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509760" y="1234440"/>
            <a:ext cx="2194560" cy="11887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Outcome focus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Delivery discipline tied to measurable client value and risk reduction.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9509760" y="1234440"/>
            <a:ext cx="54864" cy="11887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288036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</a:rPr>
              <a:t>Differentiators at a glance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58368" y="3291840"/>
            <a:ext cx="2286000" cy="33832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Differentiator</a:t>
            </a:r>
            <a:endParaRPr lang="en-US" sz="920" dirty="0"/>
          </a:p>
        </p:txBody>
      </p:sp>
      <p:sp>
        <p:nvSpPr>
          <p:cNvPr id="18" name="Text 16"/>
          <p:cNvSpPr/>
          <p:nvPr/>
        </p:nvSpPr>
        <p:spPr>
          <a:xfrm>
            <a:off x="2944368" y="3291840"/>
            <a:ext cx="4572000" cy="33832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Client Value</a:t>
            </a:r>
            <a:endParaRPr lang="en-US" sz="920" dirty="0"/>
          </a:p>
        </p:txBody>
      </p:sp>
      <p:sp>
        <p:nvSpPr>
          <p:cNvPr id="19" name="Text 17"/>
          <p:cNvSpPr/>
          <p:nvPr/>
        </p:nvSpPr>
        <p:spPr>
          <a:xfrm>
            <a:off x="7516368" y="3291840"/>
            <a:ext cx="3931920" cy="338328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Proof Point</a:t>
            </a:r>
            <a:endParaRPr lang="en-US" sz="920" dirty="0"/>
          </a:p>
        </p:txBody>
      </p:sp>
      <p:sp>
        <p:nvSpPr>
          <p:cNvPr id="20" name="Text 18"/>
          <p:cNvSpPr/>
          <p:nvPr/>
        </p:nvSpPr>
        <p:spPr>
          <a:xfrm>
            <a:off x="658368" y="3630168"/>
            <a:ext cx="2286000" cy="33832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Proven delivery</a:t>
            </a:r>
            <a:endParaRPr lang="en-US" sz="840" dirty="0"/>
          </a:p>
        </p:txBody>
      </p:sp>
      <p:sp>
        <p:nvSpPr>
          <p:cNvPr id="21" name="Text 19"/>
          <p:cNvSpPr/>
          <p:nvPr/>
        </p:nvSpPr>
        <p:spPr>
          <a:xfrm>
            <a:off x="2944368" y="3630168"/>
            <a:ext cx="4572000" cy="33832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Reduced risk and stronger delivery control</a:t>
            </a:r>
            <a:endParaRPr lang="en-US" sz="840" dirty="0"/>
          </a:p>
        </p:txBody>
      </p:sp>
      <p:sp>
        <p:nvSpPr>
          <p:cNvPr id="22" name="Text 20"/>
          <p:cNvSpPr/>
          <p:nvPr/>
        </p:nvSpPr>
        <p:spPr>
          <a:xfrm>
            <a:off x="7516368" y="3630168"/>
            <a:ext cx="3931920" cy="33832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25+ years, enterprise programs</a:t>
            </a:r>
            <a:endParaRPr lang="en-US" sz="840" dirty="0"/>
          </a:p>
        </p:txBody>
      </p:sp>
      <p:sp>
        <p:nvSpPr>
          <p:cNvPr id="23" name="Text 21"/>
          <p:cNvSpPr/>
          <p:nvPr/>
        </p:nvSpPr>
        <p:spPr>
          <a:xfrm>
            <a:off x="658368" y="3968496"/>
            <a:ext cx="2286000" cy="33832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Certified expertise</a:t>
            </a:r>
            <a:endParaRPr lang="en-US" sz="840" dirty="0"/>
          </a:p>
        </p:txBody>
      </p:sp>
      <p:sp>
        <p:nvSpPr>
          <p:cNvPr id="24" name="Text 22"/>
          <p:cNvSpPr/>
          <p:nvPr/>
        </p:nvSpPr>
        <p:spPr>
          <a:xfrm>
            <a:off x="2944368" y="3968496"/>
            <a:ext cx="4572000" cy="33832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Credible governance, security and architecture</a:t>
            </a:r>
            <a:endParaRPr lang="en-US" sz="840" dirty="0"/>
          </a:p>
        </p:txBody>
      </p:sp>
      <p:sp>
        <p:nvSpPr>
          <p:cNvPr id="25" name="Text 23"/>
          <p:cNvSpPr/>
          <p:nvPr/>
        </p:nvSpPr>
        <p:spPr>
          <a:xfrm>
            <a:off x="7516368" y="3968496"/>
            <a:ext cx="3931920" cy="33832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PMP, PMI-ACP, TOGAF, CISSP, CCSP</a:t>
            </a:r>
            <a:endParaRPr lang="en-US" sz="840" dirty="0"/>
          </a:p>
        </p:txBody>
      </p:sp>
      <p:sp>
        <p:nvSpPr>
          <p:cNvPr id="26" name="Text 24"/>
          <p:cNvSpPr/>
          <p:nvPr/>
        </p:nvSpPr>
        <p:spPr>
          <a:xfrm>
            <a:off x="658368" y="4306824"/>
            <a:ext cx="2286000" cy="33832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Executive communication</a:t>
            </a:r>
            <a:endParaRPr lang="en-US" sz="840" dirty="0"/>
          </a:p>
        </p:txBody>
      </p:sp>
      <p:sp>
        <p:nvSpPr>
          <p:cNvPr id="27" name="Text 25"/>
          <p:cNvSpPr/>
          <p:nvPr/>
        </p:nvSpPr>
        <p:spPr>
          <a:xfrm>
            <a:off x="2944368" y="4306824"/>
            <a:ext cx="4572000" cy="33832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Clear decisions, dashboards and stakeholder alignment</a:t>
            </a:r>
            <a:endParaRPr lang="en-US" sz="840" dirty="0"/>
          </a:p>
        </p:txBody>
      </p:sp>
      <p:sp>
        <p:nvSpPr>
          <p:cNvPr id="28" name="Text 26"/>
          <p:cNvSpPr/>
          <p:nvPr/>
        </p:nvSpPr>
        <p:spPr>
          <a:xfrm>
            <a:off x="7516368" y="4306824"/>
            <a:ext cx="3931920" cy="338328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DG/CIO/PMAC/EA board exposure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58368" y="4645152"/>
            <a:ext cx="2286000" cy="33832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Multilingual leadership</a:t>
            </a:r>
            <a:endParaRPr lang="en-US" sz="840" dirty="0"/>
          </a:p>
        </p:txBody>
      </p:sp>
      <p:sp>
        <p:nvSpPr>
          <p:cNvPr id="30" name="Text 28"/>
          <p:cNvSpPr/>
          <p:nvPr/>
        </p:nvSpPr>
        <p:spPr>
          <a:xfrm>
            <a:off x="2944368" y="4645152"/>
            <a:ext cx="4572000" cy="33832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Effective global and bilingual collaboration</a:t>
            </a:r>
            <a:endParaRPr lang="en-US" sz="840" dirty="0"/>
          </a:p>
        </p:txBody>
      </p:sp>
      <p:sp>
        <p:nvSpPr>
          <p:cNvPr id="31" name="Text 29"/>
          <p:cNvSpPr/>
          <p:nvPr/>
        </p:nvSpPr>
        <p:spPr>
          <a:xfrm>
            <a:off x="7516368" y="4645152"/>
            <a:ext cx="3931920" cy="338328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English, French and Arabic</a:t>
            </a:r>
            <a:endParaRPr lang="en-US" sz="8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Professional Services Portfolio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Advisory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234440"/>
            <a:ext cx="54864" cy="786384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453128" y="1234440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&amp; Program Mgmt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4453128" y="1234440"/>
            <a:ext cx="54864" cy="786384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247888" y="1234440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PMO Consulting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8247888" y="1234440"/>
            <a:ext cx="54864" cy="786384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8368" y="2350008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Analysis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658368" y="2350008"/>
            <a:ext cx="54864" cy="78638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53128" y="2350008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Enterprise Architecture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4453128" y="2350008"/>
            <a:ext cx="54864" cy="786384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47888" y="2350008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Digital Transformation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8247888" y="2350008"/>
            <a:ext cx="54864" cy="786384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8368" y="3465576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 (Azure &amp; AWS)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658368" y="3465576"/>
            <a:ext cx="54864" cy="786384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453128" y="3465576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Cybersecurity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23" name="Shape 21"/>
          <p:cNvSpPr/>
          <p:nvPr/>
        </p:nvSpPr>
        <p:spPr>
          <a:xfrm>
            <a:off x="4453128" y="3465576"/>
            <a:ext cx="54864" cy="78638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247888" y="3465576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Centre &amp; Infrastructure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25" name="Shape 23"/>
          <p:cNvSpPr/>
          <p:nvPr/>
        </p:nvSpPr>
        <p:spPr>
          <a:xfrm>
            <a:off x="8247888" y="3465576"/>
            <a:ext cx="54864" cy="786384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58368" y="4581144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Microsoft Portfolio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27" name="Shape 25"/>
          <p:cNvSpPr/>
          <p:nvPr/>
        </p:nvSpPr>
        <p:spPr>
          <a:xfrm>
            <a:off x="658368" y="4581144"/>
            <a:ext cx="54864" cy="786384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453128" y="4581144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Salesforce &amp; ServiceNow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29" name="Shape 27"/>
          <p:cNvSpPr/>
          <p:nvPr/>
        </p:nvSpPr>
        <p:spPr>
          <a:xfrm>
            <a:off x="4453128" y="4581144"/>
            <a:ext cx="54864" cy="786384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247888" y="4581144"/>
            <a:ext cx="3337560" cy="786384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Government Consulting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Strategic advisory, governance and delivery support.</a:t>
            </a:r>
            <a:endParaRPr lang="en-US" sz="1320" dirty="0"/>
          </a:p>
        </p:txBody>
      </p:sp>
      <p:sp>
        <p:nvSpPr>
          <p:cNvPr id="31" name="Shape 29"/>
          <p:cNvSpPr/>
          <p:nvPr/>
        </p:nvSpPr>
        <p:spPr>
          <a:xfrm>
            <a:off x="8247888" y="4581144"/>
            <a:ext cx="54864" cy="786384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Digital Transformation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07008"/>
            <a:ext cx="8961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55E9B"/>
                </a:solidFill>
              </a:rPr>
              <a:t>Transforming organizations through technology, governance and adoption.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67640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Current State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572512" y="1783080"/>
            <a:ext cx="167640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Strategy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322064" y="1783080"/>
            <a:ext cx="167640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Roadmap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071616" y="1783080"/>
            <a:ext cx="167640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Modernize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7821168" y="1783080"/>
            <a:ext cx="167640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Adopt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9570720" y="1783080"/>
            <a:ext cx="167640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Measure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58368" y="2788920"/>
            <a:ext cx="3383280" cy="16002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Services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Digital strategy • business transformation • cloud transformation • legacy modernization • process automation • change management.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658368" y="2788920"/>
            <a:ext cx="54864" cy="160020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407408" y="2788920"/>
            <a:ext cx="3383280" cy="16002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Deliverables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Current-state assessment • future-state roadmap • business case • governance framework • implementation plan.</a:t>
            </a:r>
            <a:endParaRPr lang="en-US" sz="1320" dirty="0"/>
          </a:p>
        </p:txBody>
      </p:sp>
      <p:sp>
        <p:nvSpPr>
          <p:cNvPr id="18" name="Shape 16"/>
          <p:cNvSpPr/>
          <p:nvPr/>
        </p:nvSpPr>
        <p:spPr>
          <a:xfrm>
            <a:off x="4407408" y="2788920"/>
            <a:ext cx="54864" cy="160020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156448" y="2788920"/>
            <a:ext cx="3383280" cy="160020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Benefits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Lower costs • reduced technical debt • stronger security • improved service delivery • increased agility.</a:t>
            </a:r>
            <a:endParaRPr lang="en-US" sz="1320" dirty="0"/>
          </a:p>
        </p:txBody>
      </p:sp>
      <p:sp>
        <p:nvSpPr>
          <p:cNvPr id="20" name="Shape 18"/>
          <p:cNvSpPr/>
          <p:nvPr/>
        </p:nvSpPr>
        <p:spPr>
          <a:xfrm>
            <a:off x="8156448" y="2788920"/>
            <a:ext cx="54864" cy="160020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58368" y="4800600"/>
            <a:ext cx="10881360" cy="749808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Representative experience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Supported transformation initiatives across Global Affairs Canada, Shared Services Canada, ECCC, National Defence, Health Canada and ACOA.</a:t>
            </a:r>
            <a:endParaRPr lang="en-US" sz="1320" dirty="0"/>
          </a:p>
        </p:txBody>
      </p:sp>
      <p:sp>
        <p:nvSpPr>
          <p:cNvPr id="22" name="Shape 20"/>
          <p:cNvSpPr/>
          <p:nvPr/>
        </p:nvSpPr>
        <p:spPr>
          <a:xfrm>
            <a:off x="658368" y="4800600"/>
            <a:ext cx="54864" cy="74980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Executive Advisory Services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2560320" cy="10058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CIO Advisory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Technology strategy, roadmap and investment decisions.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658368" y="1234440"/>
            <a:ext cx="54864" cy="100584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74720" y="1234440"/>
            <a:ext cx="2560320" cy="10058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Governance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Portfolio oversight, steering committees and stage gates.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3474720" y="1234440"/>
            <a:ext cx="54864" cy="1005840"/>
          </a:xfrm>
          <a:prstGeom prst="rect">
            <a:avLst/>
          </a:prstGeom>
          <a:solidFill>
            <a:srgbClr val="155E9B"/>
          </a:solidFill>
          <a:ln w="12700">
            <a:solidFill>
              <a:srgbClr val="155E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291072" y="1234440"/>
            <a:ext cx="2560320" cy="10058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Architecture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Business, information, application and technology alignment.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6291072" y="1234440"/>
            <a:ext cx="54864" cy="100584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07424" y="1234440"/>
            <a:ext cx="2560320" cy="100584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Reviews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Health checks, recovery roadmaps and executive recommendations.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9107424" y="1234440"/>
            <a:ext cx="54864" cy="100584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14400" y="297180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Assess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2602992" y="297180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Advise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291584" y="297180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Prioritize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80176" y="297180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Govern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7668768" y="2971800"/>
            <a:ext cx="1615440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Deliver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9357360" y="2971800"/>
            <a:ext cx="1615440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Measure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914400" y="4160520"/>
            <a:ext cx="9875520" cy="12344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• Typical deliverables: executive assessment, roadmap, governance model, decision brief, risk register, implementation plan.
• Advisory engagements can be delivered as fixed-scope assessments, fractional leadership, or ongoing executive support.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0972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PMP-IT CONSULTING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8412480" y="109728"/>
            <a:ext cx="3429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5E7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CAPABILITY DECK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02336"/>
            <a:ext cx="12191695" cy="457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658368"/>
            <a:ext cx="11201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Project &amp; Program Management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30352" y="6510528"/>
            <a:ext cx="11155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4748B"/>
                </a:solidFill>
              </a:rPr>
              <a:t>PMP-IT Consulting  |  www.pmp-it.ca  |  email@pmp-it.com  |  343-204-6050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234440"/>
            <a:ext cx="2743200" cy="41148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Service Area</a:t>
            </a:r>
            <a:endParaRPr lang="en-US" sz="920" dirty="0"/>
          </a:p>
        </p:txBody>
      </p:sp>
      <p:sp>
        <p:nvSpPr>
          <p:cNvPr id="9" name="Text 7"/>
          <p:cNvSpPr/>
          <p:nvPr/>
        </p:nvSpPr>
        <p:spPr>
          <a:xfrm>
            <a:off x="3401568" y="1234440"/>
            <a:ext cx="3657600" cy="41148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Business Value</a:t>
            </a:r>
            <a:endParaRPr lang="en-US" sz="920" dirty="0"/>
          </a:p>
        </p:txBody>
      </p:sp>
      <p:sp>
        <p:nvSpPr>
          <p:cNvPr id="10" name="Text 8"/>
          <p:cNvSpPr/>
          <p:nvPr/>
        </p:nvSpPr>
        <p:spPr>
          <a:xfrm>
            <a:off x="7059168" y="1234440"/>
            <a:ext cx="4389120" cy="411480"/>
          </a:xfrm>
          <a:prstGeom prst="rect">
            <a:avLst/>
          </a:prstGeom>
          <a:solidFill>
            <a:srgbClr val="0B1F3A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920" b="1" dirty="0">
                <a:solidFill>
                  <a:srgbClr val="FFFFFF"/>
                </a:solidFill>
              </a:rPr>
              <a:t>Deliverables</a:t>
            </a:r>
            <a:endParaRPr lang="en-US" sz="920" dirty="0"/>
          </a:p>
        </p:txBody>
      </p:sp>
      <p:sp>
        <p:nvSpPr>
          <p:cNvPr id="11" name="Text 9"/>
          <p:cNvSpPr/>
          <p:nvPr/>
        </p:nvSpPr>
        <p:spPr>
          <a:xfrm>
            <a:off x="658368" y="1645920"/>
            <a:ext cx="2743200" cy="41148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Enterprise Project Management</a:t>
            </a:r>
            <a:endParaRPr lang="en-US" sz="840" dirty="0"/>
          </a:p>
        </p:txBody>
      </p:sp>
      <p:sp>
        <p:nvSpPr>
          <p:cNvPr id="12" name="Text 10"/>
          <p:cNvSpPr/>
          <p:nvPr/>
        </p:nvSpPr>
        <p:spPr>
          <a:xfrm>
            <a:off x="3401568" y="1645920"/>
            <a:ext cx="3657600" cy="41148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Predictable delivery of strategic initiatives</a:t>
            </a:r>
            <a:endParaRPr lang="en-US" sz="840" dirty="0"/>
          </a:p>
        </p:txBody>
      </p:sp>
      <p:sp>
        <p:nvSpPr>
          <p:cNvPr id="13" name="Text 11"/>
          <p:cNvSpPr/>
          <p:nvPr/>
        </p:nvSpPr>
        <p:spPr>
          <a:xfrm>
            <a:off x="7059168" y="1645920"/>
            <a:ext cx="4389120" cy="41148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Charter, WBS, schedule, RAID, reports</a:t>
            </a:r>
            <a:endParaRPr lang="en-US" sz="840" dirty="0"/>
          </a:p>
        </p:txBody>
      </p:sp>
      <p:sp>
        <p:nvSpPr>
          <p:cNvPr id="14" name="Text 12"/>
          <p:cNvSpPr/>
          <p:nvPr/>
        </p:nvSpPr>
        <p:spPr>
          <a:xfrm>
            <a:off x="658368" y="2057400"/>
            <a:ext cx="2743200" cy="41148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Program Management</a:t>
            </a:r>
            <a:endParaRPr lang="en-US" sz="840" dirty="0"/>
          </a:p>
        </p:txBody>
      </p:sp>
      <p:sp>
        <p:nvSpPr>
          <p:cNvPr id="15" name="Text 13"/>
          <p:cNvSpPr/>
          <p:nvPr/>
        </p:nvSpPr>
        <p:spPr>
          <a:xfrm>
            <a:off x="3401568" y="2057400"/>
            <a:ext cx="3657600" cy="41148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Integrated control of related projects</a:t>
            </a:r>
            <a:endParaRPr lang="en-US" sz="840" dirty="0"/>
          </a:p>
        </p:txBody>
      </p:sp>
      <p:sp>
        <p:nvSpPr>
          <p:cNvPr id="16" name="Text 14"/>
          <p:cNvSpPr/>
          <p:nvPr/>
        </p:nvSpPr>
        <p:spPr>
          <a:xfrm>
            <a:off x="7059168" y="2057400"/>
            <a:ext cx="4389120" cy="41148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Roadmap, dependency map, governance model</a:t>
            </a:r>
            <a:endParaRPr lang="en-US" sz="840" dirty="0"/>
          </a:p>
        </p:txBody>
      </p:sp>
      <p:sp>
        <p:nvSpPr>
          <p:cNvPr id="17" name="Text 15"/>
          <p:cNvSpPr/>
          <p:nvPr/>
        </p:nvSpPr>
        <p:spPr>
          <a:xfrm>
            <a:off x="658368" y="2468880"/>
            <a:ext cx="2743200" cy="41148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Project Recovery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3401568" y="2468880"/>
            <a:ext cx="3657600" cy="41148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Stabilization of high-risk projects</a:t>
            </a:r>
            <a:endParaRPr lang="en-US" sz="840" dirty="0"/>
          </a:p>
        </p:txBody>
      </p:sp>
      <p:sp>
        <p:nvSpPr>
          <p:cNvPr id="19" name="Text 17"/>
          <p:cNvSpPr/>
          <p:nvPr/>
        </p:nvSpPr>
        <p:spPr>
          <a:xfrm>
            <a:off x="7059168" y="2468880"/>
            <a:ext cx="4389120" cy="411480"/>
          </a:xfrm>
          <a:prstGeom prst="rect">
            <a:avLst/>
          </a:prstGeom>
          <a:solidFill>
            <a:srgbClr val="FFFFFF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Health check, root cause analysis, recovery plan</a:t>
            </a:r>
            <a:endParaRPr lang="en-US" sz="840" dirty="0"/>
          </a:p>
        </p:txBody>
      </p:sp>
      <p:sp>
        <p:nvSpPr>
          <p:cNvPr id="20" name="Text 18"/>
          <p:cNvSpPr/>
          <p:nvPr/>
        </p:nvSpPr>
        <p:spPr>
          <a:xfrm>
            <a:off x="658368" y="2880360"/>
            <a:ext cx="2743200" cy="41148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Executive Reporting</a:t>
            </a:r>
            <a:endParaRPr lang="en-US" sz="840" dirty="0"/>
          </a:p>
        </p:txBody>
      </p:sp>
      <p:sp>
        <p:nvSpPr>
          <p:cNvPr id="21" name="Text 19"/>
          <p:cNvSpPr/>
          <p:nvPr/>
        </p:nvSpPr>
        <p:spPr>
          <a:xfrm>
            <a:off x="3401568" y="2880360"/>
            <a:ext cx="3657600" cy="41148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Improved transparency and decision-making</a:t>
            </a:r>
            <a:endParaRPr lang="en-US" sz="840" dirty="0"/>
          </a:p>
        </p:txBody>
      </p:sp>
      <p:sp>
        <p:nvSpPr>
          <p:cNvPr id="22" name="Text 20"/>
          <p:cNvSpPr/>
          <p:nvPr/>
        </p:nvSpPr>
        <p:spPr>
          <a:xfrm>
            <a:off x="7059168" y="2880360"/>
            <a:ext cx="4389120" cy="411480"/>
          </a:xfrm>
          <a:prstGeom prst="rect">
            <a:avLst/>
          </a:prstGeom>
          <a:solidFill>
            <a:srgbClr val="F6FAFD"/>
          </a:solidFill>
          <a:ln w="5715">
            <a:solidFill>
              <a:srgbClr val="AAB7C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840" dirty="0">
                <a:solidFill>
                  <a:srgbClr val="1F2937"/>
                </a:solidFill>
              </a:rPr>
              <a:t>Dashboards, briefing decks, steering materials</a:t>
            </a:r>
            <a:endParaRPr lang="en-US" sz="840" dirty="0"/>
          </a:p>
        </p:txBody>
      </p:sp>
      <p:sp>
        <p:nvSpPr>
          <p:cNvPr id="23" name="Text 21"/>
          <p:cNvSpPr/>
          <p:nvPr/>
        </p:nvSpPr>
        <p:spPr>
          <a:xfrm>
            <a:off x="914400" y="39776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Initiate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2361765" y="3977640"/>
            <a:ext cx="1374213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Plan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809129" y="39776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Design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256494" y="3977640"/>
            <a:ext cx="1374213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Build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703858" y="39776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Test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8151223" y="3977640"/>
            <a:ext cx="1374213" cy="594360"/>
          </a:xfrm>
          <a:prstGeom prst="rect">
            <a:avLst/>
          </a:prstGeom>
          <a:solidFill>
            <a:srgbClr val="155E9B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Deploy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9598587" y="3977640"/>
            <a:ext cx="1374213" cy="594360"/>
          </a:xfrm>
          <a:prstGeom prst="rect">
            <a:avLst/>
          </a:prstGeom>
          <a:solidFill>
            <a:srgbClr val="0B1F3A"/>
          </a:solidFill>
          <a:ln w="6350">
            <a:solidFill>
              <a:srgbClr val="FFFFF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7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Transition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914400" y="5074920"/>
            <a:ext cx="4754880" cy="7315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Frameworks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PMBOK • Agile • Scrum • Kanban • Hybrid • ITSM • SDLC</a:t>
            </a:r>
            <a:endParaRPr lang="en-US" sz="1320" dirty="0"/>
          </a:p>
        </p:txBody>
      </p:sp>
      <p:sp>
        <p:nvSpPr>
          <p:cNvPr id="31" name="Shape 29"/>
          <p:cNvSpPr/>
          <p:nvPr/>
        </p:nvSpPr>
        <p:spPr>
          <a:xfrm>
            <a:off x="914400" y="5074920"/>
            <a:ext cx="54864" cy="731520"/>
          </a:xfrm>
          <a:prstGeom prst="rect">
            <a:avLst/>
          </a:prstGeom>
          <a:solidFill>
            <a:srgbClr val="F2B705"/>
          </a:solidFill>
          <a:ln w="12700">
            <a:solidFill>
              <a:srgbClr val="F2B70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400800" y="5074920"/>
            <a:ext cx="4206240" cy="731520"/>
          </a:xfrm>
          <a:prstGeom prst="rect">
            <a:avLst/>
          </a:prstGeom>
          <a:solidFill>
            <a:srgbClr val="F8FBFD"/>
          </a:solidFill>
          <a:ln w="10160">
            <a:solidFill>
              <a:srgbClr val="D3E0E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Experience
</a:t>
            </a:r>
            <a:r>
              <a:rPr lang="en-US" sz="13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DND • GAC • ACOA • ECCC • SSC • Health Canada</a:t>
            </a:r>
            <a:endParaRPr lang="en-US" sz="1320" dirty="0"/>
          </a:p>
        </p:txBody>
      </p:sp>
      <p:sp>
        <p:nvSpPr>
          <p:cNvPr id="33" name="Shape 31"/>
          <p:cNvSpPr/>
          <p:nvPr/>
        </p:nvSpPr>
        <p:spPr>
          <a:xfrm>
            <a:off x="6400800" y="5074920"/>
            <a:ext cx="54864" cy="731520"/>
          </a:xfrm>
          <a:prstGeom prst="rect">
            <a:avLst/>
          </a:prstGeom>
          <a:solidFill>
            <a:srgbClr val="0B8F62"/>
          </a:solidFill>
          <a:ln w="12700">
            <a:solidFill>
              <a:srgbClr val="0B8F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3122</Words>
  <Application>Microsoft Office PowerPoint</Application>
  <PresentationFormat>Widescreen</PresentationFormat>
  <Paragraphs>581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PMP-IT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PMP-IT Consulting Executive Capability Deck</dc:title>
  <dc:subject>Executive Capability Deck</dc:subject>
  <dc:creator>PMP-IT Consulting</dc:creator>
  <dc:description>PMP-IT Consulting Executive Capability Deck</dc:description>
  <cp:lastModifiedBy>M. Jarada</cp:lastModifiedBy>
  <cp:revision>2</cp:revision>
  <dcterms:created xsi:type="dcterms:W3CDTF">2026-07-10T03:28:15Z</dcterms:created>
  <dcterms:modified xsi:type="dcterms:W3CDTF">2026-07-14T17:05:23Z</dcterms:modified>
</cp:coreProperties>
</file>